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8" r:id="rId3"/>
    <p:sldId id="270" r:id="rId4"/>
    <p:sldId id="271" r:id="rId5"/>
    <p:sldId id="262" r:id="rId6"/>
    <p:sldId id="266" r:id="rId7"/>
    <p:sldId id="267" r:id="rId8"/>
    <p:sldId id="268"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64786" autoAdjust="0"/>
  </p:normalViewPr>
  <p:slideViewPr>
    <p:cSldViewPr snapToGrid="0">
      <p:cViewPr varScale="1">
        <p:scale>
          <a:sx n="65" d="100"/>
          <a:sy n="65" d="100"/>
        </p:scale>
        <p:origin x="654" y="66"/>
      </p:cViewPr>
      <p:guideLst/>
    </p:cSldViewPr>
  </p:slideViewPr>
  <p:notesTextViewPr>
    <p:cViewPr>
      <p:scale>
        <a:sx n="1" d="1"/>
        <a:sy n="1" d="1"/>
      </p:scale>
      <p:origin x="0" y="0"/>
    </p:cViewPr>
  </p:notesTextViewPr>
  <p:notesViewPr>
    <p:cSldViewPr snapToGrid="0">
      <p:cViewPr varScale="1">
        <p:scale>
          <a:sx n="52" d="100"/>
          <a:sy n="52" d="100"/>
        </p:scale>
        <p:origin x="294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D813A-A374-4836-A8AD-61979148C4E8}" type="datetimeFigureOut">
              <a:rPr lang="en-GB" smtClean="0"/>
              <a:t>15/07/2024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C6F6B-9A76-4F39-A63B-CC9AD9BDC0D7}" type="slidenum">
              <a:rPr lang="en-GB" smtClean="0"/>
              <a:t>‹#›</a:t>
            </a:fld>
            <a:endParaRPr lang="en-GB"/>
          </a:p>
        </p:txBody>
      </p:sp>
    </p:spTree>
    <p:extLst>
      <p:ext uri="{BB962C8B-B14F-4D97-AF65-F5344CB8AC3E}">
        <p14:creationId xmlns:p14="http://schemas.microsoft.com/office/powerpoint/2010/main" val="1279084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AC6F6B-9A76-4F39-A63B-CC9AD9BDC0D7}" type="slidenum">
              <a:rPr lang="en-GB" smtClean="0"/>
              <a:t>1</a:t>
            </a:fld>
            <a:endParaRPr lang="en-GB"/>
          </a:p>
        </p:txBody>
      </p:sp>
    </p:spTree>
    <p:extLst>
      <p:ext uri="{BB962C8B-B14F-4D97-AF65-F5344CB8AC3E}">
        <p14:creationId xmlns:p14="http://schemas.microsoft.com/office/powerpoint/2010/main" val="311588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AC6F6B-9A76-4F39-A63B-CC9AD9BDC0D7}" type="slidenum">
              <a:rPr lang="en-GB" smtClean="0"/>
              <a:t>2</a:t>
            </a:fld>
            <a:endParaRPr lang="en-GB"/>
          </a:p>
        </p:txBody>
      </p:sp>
    </p:spTree>
    <p:extLst>
      <p:ext uri="{BB962C8B-B14F-4D97-AF65-F5344CB8AC3E}">
        <p14:creationId xmlns:p14="http://schemas.microsoft.com/office/powerpoint/2010/main" val="618505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EAC6F6B-9A76-4F39-A63B-CC9AD9BDC0D7}" type="slidenum">
              <a:rPr lang="en-GB" smtClean="0"/>
              <a:t>3</a:t>
            </a:fld>
            <a:endParaRPr lang="en-GB"/>
          </a:p>
        </p:txBody>
      </p:sp>
    </p:spTree>
    <p:extLst>
      <p:ext uri="{BB962C8B-B14F-4D97-AF65-F5344CB8AC3E}">
        <p14:creationId xmlns:p14="http://schemas.microsoft.com/office/powerpoint/2010/main" val="3561117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AC6F6B-9A76-4F39-A63B-CC9AD9BDC0D7}" type="slidenum">
              <a:rPr lang="en-GB" smtClean="0"/>
              <a:t>4</a:t>
            </a:fld>
            <a:endParaRPr lang="en-GB"/>
          </a:p>
        </p:txBody>
      </p:sp>
    </p:spTree>
    <p:extLst>
      <p:ext uri="{BB962C8B-B14F-4D97-AF65-F5344CB8AC3E}">
        <p14:creationId xmlns:p14="http://schemas.microsoft.com/office/powerpoint/2010/main" val="216728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AC6F6B-9A76-4F39-A63B-CC9AD9BDC0D7}" type="slidenum">
              <a:rPr lang="en-GB" smtClean="0"/>
              <a:t>5</a:t>
            </a:fld>
            <a:endParaRPr lang="en-GB"/>
          </a:p>
        </p:txBody>
      </p:sp>
    </p:spTree>
    <p:extLst>
      <p:ext uri="{BB962C8B-B14F-4D97-AF65-F5344CB8AC3E}">
        <p14:creationId xmlns:p14="http://schemas.microsoft.com/office/powerpoint/2010/main" val="1055571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4EAC6F6B-9A76-4F39-A63B-CC9AD9BDC0D7}" type="slidenum">
              <a:rPr lang="en-GB" smtClean="0"/>
              <a:t>6</a:t>
            </a:fld>
            <a:endParaRPr lang="en-GB"/>
          </a:p>
        </p:txBody>
      </p:sp>
    </p:spTree>
    <p:extLst>
      <p:ext uri="{BB962C8B-B14F-4D97-AF65-F5344CB8AC3E}">
        <p14:creationId xmlns:p14="http://schemas.microsoft.com/office/powerpoint/2010/main" val="2885738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AC6F6B-9A76-4F39-A63B-CC9AD9BDC0D7}" type="slidenum">
              <a:rPr lang="en-GB" smtClean="0"/>
              <a:t>7</a:t>
            </a:fld>
            <a:endParaRPr lang="en-GB"/>
          </a:p>
        </p:txBody>
      </p:sp>
    </p:spTree>
    <p:extLst>
      <p:ext uri="{BB962C8B-B14F-4D97-AF65-F5344CB8AC3E}">
        <p14:creationId xmlns:p14="http://schemas.microsoft.com/office/powerpoint/2010/main" val="342823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4EAC6F6B-9A76-4F39-A63B-CC9AD9BDC0D7}" type="slidenum">
              <a:rPr lang="en-GB" smtClean="0"/>
              <a:t>8</a:t>
            </a:fld>
            <a:endParaRPr lang="en-GB"/>
          </a:p>
        </p:txBody>
      </p:sp>
    </p:spTree>
    <p:extLst>
      <p:ext uri="{BB962C8B-B14F-4D97-AF65-F5344CB8AC3E}">
        <p14:creationId xmlns:p14="http://schemas.microsoft.com/office/powerpoint/2010/main" val="3363565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EAC6F6B-9A76-4F39-A63B-CC9AD9BDC0D7}" type="slidenum">
              <a:rPr lang="en-GB" smtClean="0"/>
              <a:t>9</a:t>
            </a:fld>
            <a:endParaRPr lang="en-GB"/>
          </a:p>
        </p:txBody>
      </p:sp>
    </p:spTree>
    <p:extLst>
      <p:ext uri="{BB962C8B-B14F-4D97-AF65-F5344CB8AC3E}">
        <p14:creationId xmlns:p14="http://schemas.microsoft.com/office/powerpoint/2010/main" val="191971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hyperlink" Target="https://viindoo.com/blog/business-management-3/coffee-supply-chain-1454" TargetMode="Externa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hyperlink" Target="https://club.atlascoffeeclub.com/coffee-supply-chain/" TargetMode="External"/><Relationship Id="rId5" Type="http://schemas.openxmlformats.org/officeDocument/2006/relationships/hyperlink" Target="https://usroast.com/blogs/news/how-will-artificial-intelligence-affect-the-coffee-industry-embracing-a-tech-driven-future" TargetMode="External"/><Relationship Id="rId4" Type="http://schemas.openxmlformats.org/officeDocument/2006/relationships/hyperlink" Target="https://sumatocoffee.com/blogs/coffee-connections/the-future-of-coffee-with-artificial-intellig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ube with a letter on it&#10;&#10;Description automatically generated">
            <a:extLst>
              <a:ext uri="{FF2B5EF4-FFF2-40B4-BE49-F238E27FC236}">
                <a16:creationId xmlns:a16="http://schemas.microsoft.com/office/drawing/2014/main" id="{D0BAF168-A1C0-F308-F414-0232309229D5}"/>
              </a:ext>
            </a:extLst>
          </p:cNvPr>
          <p:cNvPicPr>
            <a:picLocks noChangeAspect="1"/>
          </p:cNvPicPr>
          <p:nvPr/>
        </p:nvPicPr>
        <p:blipFill rotWithShape="1">
          <a:blip r:embed="rId4">
            <a:extLst>
              <a:ext uri="{28A0092B-C50C-407E-A947-70E740481C1C}">
                <a14:useLocalDpi xmlns:a14="http://schemas.microsoft.com/office/drawing/2010/main" val="0"/>
              </a:ext>
            </a:extLst>
          </a:blip>
          <a:srcRect t="9091" r="23872"/>
          <a:stretch/>
        </p:blipFill>
        <p:spPr>
          <a:xfrm>
            <a:off x="3523488" y="10"/>
            <a:ext cx="8668512" cy="6857990"/>
          </a:xfrm>
          <a:prstGeom prst="rect">
            <a:avLst/>
          </a:prstGeom>
        </p:spPr>
      </p:pic>
      <p:sp>
        <p:nvSpPr>
          <p:cNvPr id="42" name="Rectangle 4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A1A85F-44B4-A451-ED9F-4290DE90CB9A}"/>
              </a:ext>
            </a:extLst>
          </p:cNvPr>
          <p:cNvSpPr>
            <a:spLocks noGrp="1"/>
          </p:cNvSpPr>
          <p:nvPr>
            <p:ph type="ctrTitle"/>
          </p:nvPr>
        </p:nvSpPr>
        <p:spPr>
          <a:xfrm>
            <a:off x="322017" y="1228339"/>
            <a:ext cx="4556283" cy="3204134"/>
          </a:xfrm>
        </p:spPr>
        <p:txBody>
          <a:bodyPr anchor="b">
            <a:normAutofit fontScale="90000"/>
          </a:bodyPr>
          <a:lstStyle/>
          <a:p>
            <a:br>
              <a:rPr lang="en-US" sz="3700" b="1" dirty="0">
                <a:latin typeface="Times New Roman"/>
                <a:cs typeface="Calibri Light"/>
              </a:rPr>
            </a:br>
            <a:br>
              <a:rPr lang="en-US" sz="3700" b="1" dirty="0">
                <a:latin typeface="Times New Roman"/>
                <a:cs typeface="Calibri Light"/>
              </a:rPr>
            </a:br>
            <a:br>
              <a:rPr lang="en-US" sz="4500" b="1" dirty="0">
                <a:latin typeface="Times New Roman"/>
                <a:cs typeface="Calibri Light"/>
              </a:rPr>
            </a:br>
            <a:r>
              <a:rPr lang="en-US" sz="4500" b="1" dirty="0">
                <a:latin typeface="Times New Roman"/>
                <a:cs typeface="Calibri Light"/>
              </a:rPr>
              <a:t>THE AGE OF ARTIFICIAL INTELLIGENCE</a:t>
            </a:r>
          </a:p>
        </p:txBody>
      </p:sp>
      <p:sp>
        <p:nvSpPr>
          <p:cNvPr id="3" name="Subtitle 2">
            <a:extLst>
              <a:ext uri="{FF2B5EF4-FFF2-40B4-BE49-F238E27FC236}">
                <a16:creationId xmlns:a16="http://schemas.microsoft.com/office/drawing/2014/main" id="{18EA4480-9F99-4FDC-1947-43CB19488B38}"/>
              </a:ext>
            </a:extLst>
          </p:cNvPr>
          <p:cNvSpPr>
            <a:spLocks noGrp="1"/>
          </p:cNvSpPr>
          <p:nvPr>
            <p:ph type="subTitle" idx="1"/>
          </p:nvPr>
        </p:nvSpPr>
        <p:spPr>
          <a:xfrm>
            <a:off x="477980" y="5358630"/>
            <a:ext cx="4023359" cy="1208141"/>
          </a:xfrm>
        </p:spPr>
        <p:txBody>
          <a:bodyPr>
            <a:normAutofit/>
          </a:bodyPr>
          <a:lstStyle/>
          <a:p>
            <a:r>
              <a:rPr lang="en-US" sz="2500" b="1" dirty="0">
                <a:latin typeface="Times New Roman"/>
                <a:cs typeface="Times New Roman"/>
              </a:rPr>
              <a:t>ANANYA CANAKAPALLI</a:t>
            </a:r>
          </a:p>
          <a:p>
            <a:r>
              <a:rPr lang="en-US" sz="2500" b="1" dirty="0">
                <a:latin typeface="Times New Roman"/>
                <a:cs typeface="Times New Roman"/>
              </a:rPr>
              <a:t>AXC230004</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390462866"/>
      </p:ext>
    </p:extLst>
  </p:cSld>
  <p:clrMapOvr>
    <a:masterClrMapping/>
  </p:clrMapOvr>
  <mc:AlternateContent xmlns:mc="http://schemas.openxmlformats.org/markup-compatibility/2006" xmlns:p14="http://schemas.microsoft.com/office/powerpoint/2010/main">
    <mc:Choice Requires="p14">
      <p:transition spd="slow" p14:dur="2000" advTm="7996"/>
    </mc:Choice>
    <mc:Fallback xmlns="">
      <p:transition spd="slow" advTm="7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brain with lines and dots&#10;&#10;Description automatically generated">
            <a:extLst>
              <a:ext uri="{FF2B5EF4-FFF2-40B4-BE49-F238E27FC236}">
                <a16:creationId xmlns:a16="http://schemas.microsoft.com/office/drawing/2014/main" id="{F3ACFE4F-1FBD-515B-51F4-98EC3D7E8509}"/>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l="5574" r="1087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E8FEECF-207C-30D7-2939-9E38C0F5B868}"/>
              </a:ext>
            </a:extLst>
          </p:cNvPr>
          <p:cNvSpPr>
            <a:spLocks noGrp="1"/>
          </p:cNvSpPr>
          <p:nvPr>
            <p:ph type="title"/>
          </p:nvPr>
        </p:nvSpPr>
        <p:spPr>
          <a:xfrm>
            <a:off x="838200" y="225424"/>
            <a:ext cx="10515600" cy="1325563"/>
          </a:xfrm>
        </p:spPr>
        <p:txBody>
          <a:bodyPr>
            <a:normAutofit/>
          </a:bodyPr>
          <a:lstStyle/>
          <a:p>
            <a:r>
              <a:rPr lang="en-GB" dirty="0">
                <a:solidFill>
                  <a:srgbClr val="FFFFFF"/>
                </a:solidFill>
                <a:latin typeface="Times New Roman" panose="02020603050405020304" pitchFamily="18" charset="0"/>
                <a:cs typeface="Times New Roman" panose="02020603050405020304" pitchFamily="18" charset="0"/>
              </a:rPr>
              <a:t>The Age of AI Has Begun: Bill Gates’ Vision</a:t>
            </a:r>
            <a:endParaRPr lang="en-US"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C29F59C-33DD-9736-A1E4-B4AE61EE6B13}"/>
              </a:ext>
            </a:extLst>
          </p:cNvPr>
          <p:cNvSpPr>
            <a:spLocks noGrp="1"/>
          </p:cNvSpPr>
          <p:nvPr>
            <p:ph idx="1"/>
          </p:nvPr>
        </p:nvSpPr>
        <p:spPr>
          <a:xfrm>
            <a:off x="600075" y="1393032"/>
            <a:ext cx="10991850" cy="5239544"/>
          </a:xfrm>
        </p:spPr>
        <p:txBody>
          <a:bodyPr vert="horz" lIns="91440" tIns="45720" rIns="91440" bIns="45720" rtlCol="0">
            <a:normAutofit/>
          </a:bodyPr>
          <a:lstStyle/>
          <a:p>
            <a:pPr marL="0" indent="0">
              <a:buNone/>
            </a:pPr>
            <a:endParaRPr lang="en-GB" sz="2400" dirty="0">
              <a:solidFill>
                <a:srgbClr val="FFFFFF"/>
              </a:solidFill>
              <a:latin typeface="Times New Roman" panose="02020603050405020304" pitchFamily="18" charset="0"/>
              <a:cs typeface="Times New Roman" panose="02020603050405020304" pitchFamily="18" charset="0"/>
            </a:endParaRPr>
          </a:p>
          <a:p>
            <a:r>
              <a:rPr lang="en-GB" dirty="0">
                <a:solidFill>
                  <a:srgbClr val="FFFFFF"/>
                </a:solidFill>
                <a:latin typeface="Times New Roman" panose="02020603050405020304" pitchFamily="18" charset="0"/>
                <a:cs typeface="Times New Roman" panose="02020603050405020304" pitchFamily="18" charset="0"/>
              </a:rPr>
              <a:t>Artificial Intelligence denotes a model designed to address a specific problem or deliver a particular service while Artificial General Intelligence is a software that is capable of learning any task.</a:t>
            </a:r>
          </a:p>
          <a:p>
            <a:r>
              <a:rPr lang="en-GB" dirty="0">
                <a:solidFill>
                  <a:srgbClr val="FFFFFF"/>
                </a:solidFill>
                <a:latin typeface="Times New Roman" panose="02020603050405020304" pitchFamily="18" charset="0"/>
                <a:cs typeface="Times New Roman" panose="02020603050405020304" pitchFamily="18" charset="0"/>
              </a:rPr>
              <a:t>Bill Gates identifies the rise of AI as a revolutionary technological advancement.</a:t>
            </a:r>
          </a:p>
          <a:p>
            <a:r>
              <a:rPr lang="en-GB" dirty="0">
                <a:solidFill>
                  <a:srgbClr val="FFFFFF"/>
                </a:solidFill>
                <a:latin typeface="Times New Roman" panose="02020603050405020304" pitchFamily="18" charset="0"/>
                <a:cs typeface="Times New Roman" panose="02020603050405020304" pitchFamily="18" charset="0"/>
              </a:rPr>
              <a:t>AI is poised to redefine work, education, health, and communication, necessitating an industry-wide shift.</a:t>
            </a:r>
            <a:endParaRPr lang="en-US" dirty="0">
              <a:solidFill>
                <a:srgbClr val="FFFFFF"/>
              </a:solidFill>
              <a:latin typeface="Times New Roman" panose="02020603050405020304" pitchFamily="18" charset="0"/>
              <a:cs typeface="Times New Roman" panose="02020603050405020304" pitchFamily="18" charset="0"/>
            </a:endParaRPr>
          </a:p>
          <a:p>
            <a:r>
              <a:rPr lang="en-GB" dirty="0">
                <a:solidFill>
                  <a:srgbClr val="FFFFFF"/>
                </a:solidFill>
                <a:latin typeface="Times New Roman" panose="02020603050405020304" pitchFamily="18" charset="0"/>
                <a:cs typeface="Times New Roman" panose="02020603050405020304" pitchFamily="18" charset="0"/>
              </a:rPr>
              <a:t>Businesses will distinguish themselves by how well they use it.</a:t>
            </a:r>
          </a:p>
          <a:p>
            <a:pPr marL="0" indent="0">
              <a:buNone/>
            </a:pPr>
            <a:endParaRPr lang="en-GB" sz="2400" dirty="0">
              <a:solidFill>
                <a:srgbClr val="FFFFFF"/>
              </a:solidFill>
            </a:endParaRPr>
          </a:p>
        </p:txBody>
      </p:sp>
    </p:spTree>
    <p:custDataLst>
      <p:tags r:id="rId1"/>
    </p:custDataLst>
    <p:extLst>
      <p:ext uri="{BB962C8B-B14F-4D97-AF65-F5344CB8AC3E}">
        <p14:creationId xmlns:p14="http://schemas.microsoft.com/office/powerpoint/2010/main" val="34875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5244"/>
    </mc:Choice>
    <mc:Fallback xmlns="">
      <p:transition spd="slow" advTm="85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brain with lines and dots&#10;&#10;Description automatically generated">
            <a:extLst>
              <a:ext uri="{FF2B5EF4-FFF2-40B4-BE49-F238E27FC236}">
                <a16:creationId xmlns:a16="http://schemas.microsoft.com/office/drawing/2014/main" id="{F3ACFE4F-1FBD-515B-51F4-98EC3D7E8509}"/>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l="5574" r="10871" b="1"/>
          <a:stretch/>
        </p:blipFill>
        <p:spPr>
          <a:xfrm>
            <a:off x="20" y="10"/>
            <a:ext cx="12191980" cy="6857990"/>
          </a:xfrm>
          <a:prstGeom prst="rect">
            <a:avLst/>
          </a:prstGeom>
        </p:spPr>
      </p:pic>
      <p:sp>
        <p:nvSpPr>
          <p:cNvPr id="4" name="Title 1">
            <a:extLst>
              <a:ext uri="{FF2B5EF4-FFF2-40B4-BE49-F238E27FC236}">
                <a16:creationId xmlns:a16="http://schemas.microsoft.com/office/drawing/2014/main" id="{402FB6DA-992C-8C03-B7FF-ED1C6FA476CC}"/>
              </a:ext>
            </a:extLst>
          </p:cNvPr>
          <p:cNvSpPr txBox="1">
            <a:spLocks/>
          </p:cNvSpPr>
          <p:nvPr/>
        </p:nvSpPr>
        <p:spPr>
          <a:xfrm>
            <a:off x="838200" y="302009"/>
            <a:ext cx="10515600" cy="4802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latin typeface="Times New Roman" panose="02020603050405020304" pitchFamily="18" charset="0"/>
                <a:ea typeface="+mj-lt"/>
                <a:cs typeface="Times New Roman" panose="02020603050405020304" pitchFamily="18" charset="0"/>
              </a:rPr>
              <a:t>Benefits &amp; Challenges</a:t>
            </a: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82AE2ED2-503A-FE8F-F990-B89FE5A2F6B2}"/>
              </a:ext>
            </a:extLst>
          </p:cNvPr>
          <p:cNvSpPr txBox="1">
            <a:spLocks/>
          </p:cNvSpPr>
          <p:nvPr/>
        </p:nvSpPr>
        <p:spPr>
          <a:xfrm>
            <a:off x="533400" y="894915"/>
            <a:ext cx="11658580" cy="48259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latin typeface="Times New Roman" panose="02020603050405020304" pitchFamily="18" charset="0"/>
                <a:cs typeface="Times New Roman" panose="02020603050405020304" pitchFamily="18" charset="0"/>
              </a:rPr>
              <a:t>BENEFITS</a:t>
            </a:r>
          </a:p>
          <a:p>
            <a:r>
              <a:rPr lang="en-GB" sz="2400" dirty="0">
                <a:latin typeface="Times New Roman" panose="02020603050405020304" pitchFamily="18" charset="0"/>
                <a:cs typeface="Times New Roman" panose="02020603050405020304" pitchFamily="18" charset="0"/>
              </a:rPr>
              <a:t>AI's potential in addressing global health include assisting health-care workers, enabling access to healthcare in poor countries, aid in medical breakthroughs, and agriculture</a:t>
            </a:r>
          </a:p>
          <a:p>
            <a:r>
              <a:rPr lang="en-GB" sz="2400" dirty="0">
                <a:latin typeface="Times New Roman" panose="02020603050405020304" pitchFamily="18" charset="0"/>
                <a:cs typeface="Times New Roman" panose="02020603050405020304" pitchFamily="18" charset="0"/>
              </a:rPr>
              <a:t>A transformative impact on education, offering personalized learning experiences</a:t>
            </a:r>
          </a:p>
          <a:p>
            <a:r>
              <a:rPr lang="en-GB" sz="2400" dirty="0">
                <a:latin typeface="Times New Roman" panose="02020603050405020304" pitchFamily="18" charset="0"/>
                <a:cs typeface="Times New Roman" panose="02020603050405020304" pitchFamily="18" charset="0"/>
              </a:rPr>
              <a:t>Boosts in productivity through tasks automation and enhanced work processes</a:t>
            </a:r>
          </a:p>
          <a:p>
            <a:r>
              <a:rPr lang="en-GB" sz="2400" dirty="0">
                <a:latin typeface="Times New Roman" panose="02020603050405020304" pitchFamily="18" charset="0"/>
                <a:cs typeface="Times New Roman" panose="02020603050405020304" pitchFamily="18" charset="0"/>
              </a:rPr>
              <a:t>Advances in AI will enable the creation of personal agents</a:t>
            </a:r>
          </a:p>
          <a:p>
            <a:pPr marL="0" indent="0">
              <a:buNone/>
            </a:pPr>
            <a:endParaRPr lang="en-GB"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CONCERNS</a:t>
            </a:r>
          </a:p>
          <a:p>
            <a:r>
              <a:rPr lang="en-GB" sz="2400" dirty="0">
                <a:latin typeface="Times New Roman" panose="02020603050405020304" pitchFamily="18" charset="0"/>
                <a:cs typeface="Times New Roman" panose="02020603050405020304" pitchFamily="18" charset="0"/>
              </a:rPr>
              <a:t>The possibility of factual errors, hallucinations and lack of context understanding</a:t>
            </a:r>
          </a:p>
          <a:p>
            <a:r>
              <a:rPr lang="en-GB" sz="2400" dirty="0">
                <a:latin typeface="Times New Roman" panose="02020603050405020304" pitchFamily="18" charset="0"/>
                <a:cs typeface="Times New Roman" panose="02020603050405020304" pitchFamily="18" charset="0"/>
              </a:rPr>
              <a:t>Ethical implications, like the digital divide, biased datasets, and privacy might exacerbate existing inequities</a:t>
            </a:r>
          </a:p>
          <a:p>
            <a:r>
              <a:rPr lang="en-GB" sz="2400" dirty="0">
                <a:latin typeface="Times New Roman" panose="02020603050405020304" pitchFamily="18" charset="0"/>
                <a:cs typeface="Times New Roman" panose="02020603050405020304" pitchFamily="18" charset="0"/>
              </a:rPr>
              <a:t>The misuse of AI in malicious </a:t>
            </a:r>
            <a:r>
              <a:rPr lang="en-GB" sz="2400" dirty="0" err="1">
                <a:latin typeface="Times New Roman" panose="02020603050405020304" pitchFamily="18" charset="0"/>
                <a:cs typeface="Times New Roman" panose="02020603050405020304" pitchFamily="18" charset="0"/>
              </a:rPr>
              <a:t>endeavors</a:t>
            </a:r>
            <a:endParaRPr lang="en-GB" sz="2400" dirty="0">
              <a:latin typeface="Times New Roman" panose="02020603050405020304" pitchFamily="18" charset="0"/>
              <a:cs typeface="Times New Roman" panose="02020603050405020304" pitchFamily="18" charset="0"/>
            </a:endParaRPr>
          </a:p>
          <a:p>
            <a:r>
              <a:rPr lang="en-GB" sz="2400" dirty="0">
                <a:latin typeface="Times New Roman" panose="02020603050405020304" pitchFamily="18" charset="0"/>
                <a:cs typeface="Times New Roman" panose="02020603050405020304" pitchFamily="18" charset="0"/>
              </a:rPr>
              <a:t>The potential for AIs to become uncontrollable or misaligned with human goals</a:t>
            </a:r>
          </a:p>
        </p:txBody>
      </p:sp>
    </p:spTree>
    <p:custDataLst>
      <p:tags r:id="rId1"/>
    </p:custDataLst>
    <p:extLst>
      <p:ext uri="{BB962C8B-B14F-4D97-AF65-F5344CB8AC3E}">
        <p14:creationId xmlns:p14="http://schemas.microsoft.com/office/powerpoint/2010/main" val="3340610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6185"/>
    </mc:Choice>
    <mc:Fallback xmlns="">
      <p:transition spd="slow" advTm="126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5" dur="500"/>
                                        <p:tgtEl>
                                          <p:spTgt spid="5">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8" dur="500"/>
                                        <p:tgtEl>
                                          <p:spTgt spid="5">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randombar(horizontal)">
                                      <p:cBhvr>
                                        <p:cTn id="21" dur="500"/>
                                        <p:tgtEl>
                                          <p:spTgt spid="5">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9" dur="500"/>
                                        <p:tgtEl>
                                          <p:spTgt spid="5">
                                            <p:txEl>
                                              <p:pRg st="6" end="6"/>
                                            </p:txEl>
                                          </p:spTgt>
                                        </p:tgtEl>
                                      </p:cBhvr>
                                    </p:animEffect>
                                  </p:childTnLst>
                                </p:cTn>
                              </p:par>
                              <p:par>
                                <p:cTn id="30" presetID="14" presetClass="entr" presetSubtype="1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randombar(horizontal)">
                                      <p:cBhvr>
                                        <p:cTn id="32" dur="500"/>
                                        <p:tgtEl>
                                          <p:spTgt spid="5">
                                            <p:txEl>
                                              <p:pRg st="7" end="7"/>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5" dur="500"/>
                                        <p:tgtEl>
                                          <p:spTgt spid="5">
                                            <p:txEl>
                                              <p:pRg st="8" end="8"/>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8" dur="500"/>
                                        <p:tgtEl>
                                          <p:spTgt spid="5">
                                            <p:txEl>
                                              <p:pRg st="9" end="9"/>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41"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brain with lines and dots&#10;&#10;Description automatically generated">
            <a:extLst>
              <a:ext uri="{FF2B5EF4-FFF2-40B4-BE49-F238E27FC236}">
                <a16:creationId xmlns:a16="http://schemas.microsoft.com/office/drawing/2014/main" id="{F3ACFE4F-1FBD-515B-51F4-98EC3D7E8509}"/>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l="5574" r="1087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E8FEECF-207C-30D7-2939-9E38C0F5B868}"/>
              </a:ext>
            </a:extLst>
          </p:cNvPr>
          <p:cNvSpPr>
            <a:spLocks noGrp="1"/>
          </p:cNvSpPr>
          <p:nvPr>
            <p:ph type="title"/>
          </p:nvPr>
        </p:nvSpPr>
        <p:spPr>
          <a:xfrm>
            <a:off x="838200" y="417903"/>
            <a:ext cx="10515600" cy="776288"/>
          </a:xfrm>
        </p:spPr>
        <p:txBody>
          <a:bodyPr>
            <a:normAutofit/>
          </a:bodyPr>
          <a:lstStyle/>
          <a:p>
            <a:r>
              <a:rPr lang="en-GB" i="0" dirty="0">
                <a:effectLst/>
                <a:latin typeface="Times New Roman" panose="02020603050405020304" pitchFamily="18" charset="0"/>
                <a:cs typeface="Times New Roman" panose="02020603050405020304" pitchFamily="18" charset="0"/>
              </a:rPr>
              <a:t>Navigating the AI Era: A Balanced Approach</a:t>
            </a:r>
            <a:endParaRPr lang="en-US"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C29F59C-33DD-9736-A1E4-B4AE61EE6B13}"/>
              </a:ext>
            </a:extLst>
          </p:cNvPr>
          <p:cNvSpPr>
            <a:spLocks noGrp="1"/>
          </p:cNvSpPr>
          <p:nvPr>
            <p:ph idx="1"/>
          </p:nvPr>
        </p:nvSpPr>
        <p:spPr>
          <a:xfrm>
            <a:off x="600075" y="1582340"/>
            <a:ext cx="10991850" cy="5239544"/>
          </a:xfrm>
        </p:spPr>
        <p:txBody>
          <a:bodyPr vert="horz" lIns="91440" tIns="45720" rIns="91440" bIns="45720" rtlCol="0">
            <a:normAutofit/>
          </a:bodyPr>
          <a:lstStyle/>
          <a:p>
            <a:r>
              <a:rPr lang="en-GB" sz="2400" dirty="0">
                <a:solidFill>
                  <a:srgbClr val="FFFFFF"/>
                </a:solidFill>
              </a:rPr>
              <a:t>AI's rapid development is transforming various industries, with a surge in companies exploring new applications and improved technology.</a:t>
            </a:r>
          </a:p>
          <a:p>
            <a:r>
              <a:rPr lang="en-GB" sz="2400" dirty="0">
                <a:solidFill>
                  <a:srgbClr val="FFFFFF"/>
                </a:solidFill>
              </a:rPr>
              <a:t>Advances in AI hardware, such as energy-efficient chips and processing power, aim to enable AI to run on personal devices, reducing the reliance on cloud computing.</a:t>
            </a:r>
          </a:p>
          <a:p>
            <a:r>
              <a:rPr lang="en-GB" sz="2400" dirty="0">
                <a:solidFill>
                  <a:srgbClr val="FFFFFF"/>
                </a:solidFill>
              </a:rPr>
              <a:t>Software enhancements, particularly in AI algorithms, are expected to boost AI accuracy within specific domains with targeted training data.</a:t>
            </a:r>
          </a:p>
          <a:p>
            <a:r>
              <a:rPr lang="en-GB" sz="2400" dirty="0">
                <a:solidFill>
                  <a:srgbClr val="FFFFFF"/>
                </a:solidFill>
              </a:rPr>
              <a:t>The widespread discussion about AI's impact on society will continue, with Bill Gates suggesting to balance the downsides of AI. </a:t>
            </a:r>
          </a:p>
          <a:p>
            <a:r>
              <a:rPr lang="en-GB" sz="2400" dirty="0">
                <a:solidFill>
                  <a:srgbClr val="FFFFFF"/>
                </a:solidFill>
              </a:rPr>
              <a:t>Gates emphasizes the importance of using AI to reduce global inequities, especially in supporting underprivileged communities, as the potential for AI to address societal issues becomes increasingly evident.</a:t>
            </a:r>
          </a:p>
        </p:txBody>
      </p:sp>
    </p:spTree>
    <p:custDataLst>
      <p:tags r:id="rId1"/>
    </p:custDataLst>
    <p:extLst>
      <p:ext uri="{BB962C8B-B14F-4D97-AF65-F5344CB8AC3E}">
        <p14:creationId xmlns:p14="http://schemas.microsoft.com/office/powerpoint/2010/main" val="3500530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4565"/>
    </mc:Choice>
    <mc:Fallback xmlns="">
      <p:transition spd="slow" advTm="64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D7335-EF5E-AC82-9FC3-FF5215918684}"/>
              </a:ext>
            </a:extLst>
          </p:cNvPr>
          <p:cNvSpPr>
            <a:spLocks noGrp="1"/>
          </p:cNvSpPr>
          <p:nvPr>
            <p:ph type="title"/>
          </p:nvPr>
        </p:nvSpPr>
        <p:spPr>
          <a:xfrm>
            <a:off x="212559" y="130157"/>
            <a:ext cx="6740691" cy="1068249"/>
          </a:xfrm>
        </p:spPr>
        <p:txBody>
          <a:bodyPr>
            <a:normAutofit/>
          </a:bodyPr>
          <a:lstStyle/>
          <a:p>
            <a:r>
              <a:rPr lang="en-GB" sz="3500" b="0" i="0" dirty="0">
                <a:effectLst/>
                <a:latin typeface="Times New Roman" panose="02020603050405020304" pitchFamily="18" charset="0"/>
                <a:cs typeface="Times New Roman" panose="02020603050405020304" pitchFamily="18" charset="0"/>
              </a:rPr>
              <a:t>Use Case 1: AI-Driven Coffee </a:t>
            </a:r>
            <a:r>
              <a:rPr lang="en-GB" sz="3500" b="0" i="0" dirty="0" err="1">
                <a:effectLst/>
                <a:latin typeface="Times New Roman" panose="02020603050405020304" pitchFamily="18" charset="0"/>
                <a:cs typeface="Times New Roman" panose="02020603050405020304" pitchFamily="18" charset="0"/>
              </a:rPr>
              <a:t>Flavor</a:t>
            </a:r>
            <a:r>
              <a:rPr lang="en-GB" sz="3500" b="0" i="0" dirty="0">
                <a:effectLst/>
                <a:latin typeface="Times New Roman" panose="02020603050405020304" pitchFamily="18" charset="0"/>
                <a:cs typeface="Times New Roman" panose="02020603050405020304" pitchFamily="18" charset="0"/>
              </a:rPr>
              <a:t> Profiling &amp; Blending</a:t>
            </a:r>
            <a:endParaRPr lang="en-GB" sz="3500" dirty="0">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54550A33-0C4E-A40E-379E-FFD8E2C62ECE}"/>
              </a:ext>
            </a:extLst>
          </p:cNvPr>
          <p:cNvGrpSpPr/>
          <p:nvPr/>
        </p:nvGrpSpPr>
        <p:grpSpPr>
          <a:xfrm>
            <a:off x="160165" y="1326331"/>
            <a:ext cx="6168764" cy="1323439"/>
            <a:chOff x="201617" y="1197094"/>
            <a:chExt cx="6168764" cy="1323439"/>
          </a:xfrm>
        </p:grpSpPr>
        <p:sp>
          <p:nvSpPr>
            <p:cNvPr id="18" name="TextBox 17">
              <a:extLst>
                <a:ext uri="{FF2B5EF4-FFF2-40B4-BE49-F238E27FC236}">
                  <a16:creationId xmlns:a16="http://schemas.microsoft.com/office/drawing/2014/main" id="{E4B9091F-AE30-2600-25B8-93FA10A12C8B}"/>
                </a:ext>
              </a:extLst>
            </p:cNvPr>
            <p:cNvSpPr txBox="1"/>
            <p:nvPr/>
          </p:nvSpPr>
          <p:spPr>
            <a:xfrm>
              <a:off x="1119065" y="1197094"/>
              <a:ext cx="5251316" cy="1323439"/>
            </a:xfrm>
            <a:prstGeom prst="rect">
              <a:avLst/>
            </a:prstGeom>
            <a:blipFill dpi="0" rotWithShape="1">
              <a:blip r:embed="rId4">
                <a:alphaModFix amt="0"/>
              </a:blip>
              <a:srcRect/>
              <a:stretch>
                <a:fillRect/>
              </a:stretch>
            </a:blipFill>
          </p:spPr>
          <p:txBody>
            <a:bodyPr wrap="square" rtlCol="0">
              <a:spAutoFit/>
            </a:bodyPr>
            <a:lstStyle/>
            <a:p>
              <a:r>
                <a:rPr lang="en-GB" sz="2000" dirty="0">
                  <a:latin typeface="Times New Roman" panose="02020603050405020304" pitchFamily="18" charset="0"/>
                  <a:cs typeface="Times New Roman" panose="02020603050405020304" pitchFamily="18" charset="0"/>
                </a:rPr>
                <a:t>Coffee producers aim to create unique and consistent </a:t>
              </a:r>
              <a:r>
                <a:rPr lang="en-GB" sz="2000" dirty="0" err="1">
                  <a:latin typeface="Times New Roman" panose="02020603050405020304" pitchFamily="18" charset="0"/>
                  <a:cs typeface="Times New Roman" panose="02020603050405020304" pitchFamily="18" charset="0"/>
                </a:rPr>
                <a:t>flavors</a:t>
              </a:r>
              <a:r>
                <a:rPr lang="en-GB" sz="2000" dirty="0">
                  <a:latin typeface="Times New Roman" panose="02020603050405020304" pitchFamily="18" charset="0"/>
                  <a:cs typeface="Times New Roman" panose="02020603050405020304" pitchFamily="18" charset="0"/>
                </a:rPr>
                <a:t> for their coffee blends. AI can </a:t>
              </a:r>
              <a:r>
                <a:rPr lang="en-GB" sz="2000" dirty="0" err="1">
                  <a:latin typeface="Times New Roman" panose="02020603050405020304" pitchFamily="18" charset="0"/>
                  <a:cs typeface="Times New Roman" panose="02020603050405020304" pitchFamily="18" charset="0"/>
                </a:rPr>
                <a:t>analyze</a:t>
              </a:r>
              <a:r>
                <a:rPr lang="en-GB" sz="2000" dirty="0">
                  <a:latin typeface="Times New Roman" panose="02020603050405020304" pitchFamily="18" charset="0"/>
                  <a:cs typeface="Times New Roman" panose="02020603050405020304" pitchFamily="18" charset="0"/>
                </a:rPr>
                <a:t> bean origin, roast level, and brewing method to optimize coffee blend compositions.</a:t>
              </a:r>
            </a:p>
          </p:txBody>
        </p:sp>
        <p:pic>
          <p:nvPicPr>
            <p:cNvPr id="19" name="Graphic 18" descr="Coffee Beans with solid fill">
              <a:extLst>
                <a:ext uri="{FF2B5EF4-FFF2-40B4-BE49-F238E27FC236}">
                  <a16:creationId xmlns:a16="http://schemas.microsoft.com/office/drawing/2014/main" id="{D3BDCF0C-BFAA-679E-43FA-8C87B64575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617" y="1364437"/>
              <a:ext cx="914400" cy="914400"/>
            </a:xfrm>
            <a:prstGeom prst="rect">
              <a:avLst/>
            </a:prstGeom>
          </p:spPr>
        </p:pic>
      </p:grpSp>
      <p:grpSp>
        <p:nvGrpSpPr>
          <p:cNvPr id="27" name="Group 26">
            <a:extLst>
              <a:ext uri="{FF2B5EF4-FFF2-40B4-BE49-F238E27FC236}">
                <a16:creationId xmlns:a16="http://schemas.microsoft.com/office/drawing/2014/main" id="{66D8A627-1F5B-E44B-386D-4728FA793235}"/>
              </a:ext>
            </a:extLst>
          </p:cNvPr>
          <p:cNvGrpSpPr/>
          <p:nvPr/>
        </p:nvGrpSpPr>
        <p:grpSpPr>
          <a:xfrm>
            <a:off x="212560" y="4542629"/>
            <a:ext cx="6382175" cy="2185214"/>
            <a:chOff x="212560" y="4542629"/>
            <a:chExt cx="6382175" cy="2185214"/>
          </a:xfrm>
        </p:grpSpPr>
        <p:pic>
          <p:nvPicPr>
            <p:cNvPr id="11" name="Graphic 10" descr="Coffee Beans with solid fill">
              <a:extLst>
                <a:ext uri="{FF2B5EF4-FFF2-40B4-BE49-F238E27FC236}">
                  <a16:creationId xmlns:a16="http://schemas.microsoft.com/office/drawing/2014/main" id="{B5A8C79C-D920-9E47-9678-A5EDD36FB9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2560" y="5449224"/>
              <a:ext cx="914400" cy="914400"/>
            </a:xfrm>
            <a:prstGeom prst="rect">
              <a:avLst/>
            </a:prstGeom>
          </p:spPr>
        </p:pic>
        <p:sp>
          <p:nvSpPr>
            <p:cNvPr id="20" name="TextBox 19">
              <a:extLst>
                <a:ext uri="{FF2B5EF4-FFF2-40B4-BE49-F238E27FC236}">
                  <a16:creationId xmlns:a16="http://schemas.microsoft.com/office/drawing/2014/main" id="{9C0AFAF6-D441-AC16-8261-A207CF90F586}"/>
                </a:ext>
              </a:extLst>
            </p:cNvPr>
            <p:cNvSpPr txBox="1"/>
            <p:nvPr/>
          </p:nvSpPr>
          <p:spPr>
            <a:xfrm>
              <a:off x="1088413" y="4542629"/>
              <a:ext cx="5506322" cy="2185214"/>
            </a:xfrm>
            <a:prstGeom prst="rect">
              <a:avLst/>
            </a:prstGeom>
            <a:blipFill dpi="0" rotWithShape="1">
              <a:blip r:embed="rId4">
                <a:alphaModFix amt="0"/>
              </a:blip>
              <a:srcRect/>
              <a:stretch>
                <a:fillRect/>
              </a:stretch>
            </a:blipFill>
          </p:spPr>
          <p:txBody>
            <a:bodyPr wrap="square" rtlCol="0">
              <a:spAutoFit/>
            </a:bodyPr>
            <a:lstStyle/>
            <a:p>
              <a:endParaRPr lang="en-GB"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Cost Optimization: AI can help optimize the use of various coffee beans in blends to minimize costs while maintaining </a:t>
              </a:r>
              <a:r>
                <a:rPr lang="en-GB" sz="2000" dirty="0" err="1">
                  <a:latin typeface="Times New Roman" panose="02020603050405020304" pitchFamily="18" charset="0"/>
                  <a:cs typeface="Times New Roman" panose="02020603050405020304" pitchFamily="18" charset="0"/>
                </a:rPr>
                <a:t>flavor</a:t>
              </a:r>
              <a:r>
                <a:rPr lang="en-GB" sz="2000" dirty="0">
                  <a:latin typeface="Times New Roman" panose="02020603050405020304" pitchFamily="18" charset="0"/>
                  <a:cs typeface="Times New Roman" panose="02020603050405020304" pitchFamily="18" charset="0"/>
                </a:rPr>
                <a:t> quality.</a:t>
              </a:r>
            </a:p>
            <a:p>
              <a:endParaRPr lang="en-GB" dirty="0"/>
            </a:p>
          </p:txBody>
        </p:sp>
      </p:grpSp>
      <p:grpSp>
        <p:nvGrpSpPr>
          <p:cNvPr id="26" name="Group 25">
            <a:extLst>
              <a:ext uri="{FF2B5EF4-FFF2-40B4-BE49-F238E27FC236}">
                <a16:creationId xmlns:a16="http://schemas.microsoft.com/office/drawing/2014/main" id="{E480F3D5-41FC-D42D-7018-DCD0D36C13AA}"/>
              </a:ext>
            </a:extLst>
          </p:cNvPr>
          <p:cNvGrpSpPr/>
          <p:nvPr/>
        </p:nvGrpSpPr>
        <p:grpSpPr>
          <a:xfrm>
            <a:off x="212560" y="3836638"/>
            <a:ext cx="6420722" cy="1600438"/>
            <a:chOff x="212560" y="3836638"/>
            <a:chExt cx="6420722" cy="1600438"/>
          </a:xfrm>
        </p:grpSpPr>
        <p:pic>
          <p:nvPicPr>
            <p:cNvPr id="14" name="Graphic 13" descr="Coffee Beans with solid fill">
              <a:extLst>
                <a:ext uri="{FF2B5EF4-FFF2-40B4-BE49-F238E27FC236}">
                  <a16:creationId xmlns:a16="http://schemas.microsoft.com/office/drawing/2014/main" id="{7345401E-65A5-C08F-7A3D-1B2DD24956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2560" y="3951267"/>
              <a:ext cx="914400" cy="914400"/>
            </a:xfrm>
            <a:prstGeom prst="rect">
              <a:avLst/>
            </a:prstGeom>
          </p:spPr>
        </p:pic>
        <p:sp>
          <p:nvSpPr>
            <p:cNvPr id="23" name="TextBox 22">
              <a:extLst>
                <a:ext uri="{FF2B5EF4-FFF2-40B4-BE49-F238E27FC236}">
                  <a16:creationId xmlns:a16="http://schemas.microsoft.com/office/drawing/2014/main" id="{8677C524-FBA9-8829-C988-6B2E27EE1BB1}"/>
                </a:ext>
              </a:extLst>
            </p:cNvPr>
            <p:cNvSpPr txBox="1"/>
            <p:nvPr/>
          </p:nvSpPr>
          <p:spPr>
            <a:xfrm>
              <a:off x="1091461" y="3836638"/>
              <a:ext cx="5541821" cy="1600438"/>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Customization: AI can enable the creation of personalized coffee blends to meet individual preferences, which is impractical with traditional blending methods.</a:t>
              </a:r>
            </a:p>
            <a:p>
              <a:endParaRPr lang="en-GB" dirty="0"/>
            </a:p>
          </p:txBody>
        </p:sp>
      </p:grpSp>
      <p:grpSp>
        <p:nvGrpSpPr>
          <p:cNvPr id="25" name="Group 24">
            <a:extLst>
              <a:ext uri="{FF2B5EF4-FFF2-40B4-BE49-F238E27FC236}">
                <a16:creationId xmlns:a16="http://schemas.microsoft.com/office/drawing/2014/main" id="{F4D563A5-A9B0-37DC-79B2-F878EAECBCD1}"/>
              </a:ext>
            </a:extLst>
          </p:cNvPr>
          <p:cNvGrpSpPr/>
          <p:nvPr/>
        </p:nvGrpSpPr>
        <p:grpSpPr>
          <a:xfrm>
            <a:off x="160165" y="2737124"/>
            <a:ext cx="5861495" cy="1099514"/>
            <a:chOff x="160165" y="2737124"/>
            <a:chExt cx="5861495" cy="1099514"/>
          </a:xfrm>
        </p:grpSpPr>
        <p:pic>
          <p:nvPicPr>
            <p:cNvPr id="16" name="Graphic 15" descr="Coffee Beans with solid fill">
              <a:extLst>
                <a:ext uri="{FF2B5EF4-FFF2-40B4-BE49-F238E27FC236}">
                  <a16:creationId xmlns:a16="http://schemas.microsoft.com/office/drawing/2014/main" id="{E013D0E9-97CB-FA11-BD25-58EAB2C379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165" y="2737124"/>
              <a:ext cx="914400" cy="914400"/>
            </a:xfrm>
            <a:prstGeom prst="rect">
              <a:avLst/>
            </a:prstGeom>
          </p:spPr>
        </p:pic>
        <p:sp>
          <p:nvSpPr>
            <p:cNvPr id="24" name="TextBox 23">
              <a:extLst>
                <a:ext uri="{FF2B5EF4-FFF2-40B4-BE49-F238E27FC236}">
                  <a16:creationId xmlns:a16="http://schemas.microsoft.com/office/drawing/2014/main" id="{6B1008B7-E8D0-A306-1131-049A13F401D2}"/>
                </a:ext>
              </a:extLst>
            </p:cNvPr>
            <p:cNvSpPr txBox="1"/>
            <p:nvPr/>
          </p:nvSpPr>
          <p:spPr>
            <a:xfrm>
              <a:off x="1074565" y="2851753"/>
              <a:ext cx="4947095" cy="984885"/>
            </a:xfrm>
            <a:prstGeom prst="rect">
              <a:avLst/>
            </a:prstGeom>
            <a:noFill/>
          </p:spPr>
          <p:txBody>
            <a:bodyPr wrap="square" rtlCol="0">
              <a:spAutoFit/>
            </a:bodyPr>
            <a:lstStyle/>
            <a:p>
              <a:r>
                <a:rPr lang="en-GB" sz="2000" dirty="0" err="1">
                  <a:latin typeface="Times New Roman" panose="02020603050405020304" pitchFamily="18" charset="0"/>
                  <a:cs typeface="Times New Roman" panose="02020603050405020304" pitchFamily="18" charset="0"/>
                </a:rPr>
                <a:t>Flavor</a:t>
              </a:r>
              <a:r>
                <a:rPr lang="en-GB" sz="2000" dirty="0">
                  <a:latin typeface="Times New Roman" panose="02020603050405020304" pitchFamily="18" charset="0"/>
                  <a:cs typeface="Times New Roman" panose="02020603050405020304" pitchFamily="18" charset="0"/>
                </a:rPr>
                <a:t> Consistency: AI can provide real-time adjustments to maintain desired </a:t>
              </a:r>
              <a:r>
                <a:rPr lang="en-GB" sz="2000" dirty="0" err="1">
                  <a:latin typeface="Times New Roman" panose="02020603050405020304" pitchFamily="18" charset="0"/>
                  <a:cs typeface="Times New Roman" panose="02020603050405020304" pitchFamily="18" charset="0"/>
                </a:rPr>
                <a:t>flavors</a:t>
              </a:r>
              <a:r>
                <a:rPr lang="en-GB" sz="2000" dirty="0">
                  <a:latin typeface="Times New Roman" panose="02020603050405020304" pitchFamily="18" charset="0"/>
                  <a:cs typeface="Times New Roman" panose="02020603050405020304" pitchFamily="18" charset="0"/>
                </a:rPr>
                <a:t>.</a:t>
              </a:r>
            </a:p>
            <a:p>
              <a:endParaRPr lang="en-GB" dirty="0"/>
            </a:p>
          </p:txBody>
        </p:sp>
      </p:grpSp>
      <p:grpSp>
        <p:nvGrpSpPr>
          <p:cNvPr id="29" name="Group 28">
            <a:extLst>
              <a:ext uri="{FF2B5EF4-FFF2-40B4-BE49-F238E27FC236}">
                <a16:creationId xmlns:a16="http://schemas.microsoft.com/office/drawing/2014/main" id="{40F95FAA-3805-E32B-DF1A-6987B3D61645}"/>
              </a:ext>
            </a:extLst>
          </p:cNvPr>
          <p:cNvGrpSpPr/>
          <p:nvPr/>
        </p:nvGrpSpPr>
        <p:grpSpPr>
          <a:xfrm>
            <a:off x="6654054" y="0"/>
            <a:ext cx="5541822" cy="6858000"/>
            <a:chOff x="6650178" y="0"/>
            <a:chExt cx="5541822" cy="6858000"/>
          </a:xfrm>
        </p:grpSpPr>
        <p:pic>
          <p:nvPicPr>
            <p:cNvPr id="5" name="Picture 4" descr="Coffee beans">
              <a:extLst>
                <a:ext uri="{FF2B5EF4-FFF2-40B4-BE49-F238E27FC236}">
                  <a16:creationId xmlns:a16="http://schemas.microsoft.com/office/drawing/2014/main" id="{B250F3CC-92F3-AA0C-7759-38A1BAC45628}"/>
                </a:ext>
              </a:extLst>
            </p:cNvPr>
            <p:cNvPicPr>
              <a:picLocks noChangeAspect="1"/>
            </p:cNvPicPr>
            <p:nvPr/>
          </p:nvPicPr>
          <p:blipFill rotWithShape="1">
            <a:blip r:embed="rId7">
              <a:extLst>
                <a:ext uri="{28A0092B-C50C-407E-A947-70E740481C1C}">
                  <a14:useLocalDpi xmlns:a14="http://schemas.microsoft.com/office/drawing/2010/main" val="0"/>
                </a:ext>
              </a:extLst>
            </a:blip>
            <a:srcRect l="19262" r="22701" b="-1"/>
            <a:stretch/>
          </p:blipFill>
          <p:spPr>
            <a:xfrm>
              <a:off x="6650178" y="10"/>
              <a:ext cx="5541822"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8" name="TextBox 27">
              <a:extLst>
                <a:ext uri="{FF2B5EF4-FFF2-40B4-BE49-F238E27FC236}">
                  <a16:creationId xmlns:a16="http://schemas.microsoft.com/office/drawing/2014/main" id="{4AF6A736-8030-6FF5-25E5-4633CD8713F8}"/>
                </a:ext>
              </a:extLst>
            </p:cNvPr>
            <p:cNvSpPr txBox="1"/>
            <p:nvPr/>
          </p:nvSpPr>
          <p:spPr>
            <a:xfrm>
              <a:off x="8252456" y="0"/>
              <a:ext cx="3936496" cy="2246769"/>
            </a:xfrm>
            <a:prstGeom prst="rect">
              <a:avLst/>
            </a:prstGeom>
            <a:noFill/>
          </p:spPr>
          <p:txBody>
            <a:bodyPr wrap="square" rtlCol="0">
              <a:spAutoFit/>
            </a:bodyPr>
            <a:lstStyle/>
            <a:p>
              <a:r>
                <a:rPr lang="en-GB" sz="7000" dirty="0">
                  <a:solidFill>
                    <a:schemeClr val="bg1"/>
                  </a:solidFill>
                </a:rPr>
                <a:t>COFFEE INDUSTRY</a:t>
              </a:r>
            </a:p>
          </p:txBody>
        </p:sp>
      </p:grpSp>
    </p:spTree>
    <p:custDataLst>
      <p:tags r:id="rId1"/>
    </p:custDataLst>
    <p:extLst>
      <p:ext uri="{BB962C8B-B14F-4D97-AF65-F5344CB8AC3E}">
        <p14:creationId xmlns:p14="http://schemas.microsoft.com/office/powerpoint/2010/main" val="4039900483"/>
      </p:ext>
    </p:extLst>
  </p:cSld>
  <p:clrMapOvr>
    <a:masterClrMapping/>
  </p:clrMapOvr>
  <mc:AlternateContent xmlns:mc="http://schemas.openxmlformats.org/markup-compatibility/2006" xmlns:p14="http://schemas.microsoft.com/office/powerpoint/2010/main">
    <mc:Choice Requires="p14">
      <p:transition spd="slow" p14:dur="2000" advTm="93655"/>
    </mc:Choice>
    <mc:Fallback xmlns="">
      <p:transition spd="slow" advTm="9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arn(inVertical)">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D7335-EF5E-AC82-9FC3-FF5215918684}"/>
              </a:ext>
            </a:extLst>
          </p:cNvPr>
          <p:cNvSpPr>
            <a:spLocks noGrp="1"/>
          </p:cNvSpPr>
          <p:nvPr>
            <p:ph type="title"/>
          </p:nvPr>
        </p:nvSpPr>
        <p:spPr>
          <a:xfrm>
            <a:off x="0" y="-60309"/>
            <a:ext cx="12328097" cy="1068249"/>
          </a:xfrm>
        </p:spPr>
        <p:txBody>
          <a:bodyPr>
            <a:normAutofit/>
          </a:bodyPr>
          <a:lstStyle/>
          <a:p>
            <a:pPr algn="ctr"/>
            <a:r>
              <a:rPr lang="en-GB" sz="3500" b="0" i="0" dirty="0">
                <a:effectLst/>
                <a:latin typeface="Times New Roman" panose="02020603050405020304" pitchFamily="18" charset="0"/>
                <a:cs typeface="Times New Roman" panose="02020603050405020304" pitchFamily="18" charset="0"/>
              </a:rPr>
              <a:t>Use Case 1: AI-Driven Coffee </a:t>
            </a:r>
            <a:r>
              <a:rPr lang="en-GB" sz="3500" b="0" i="0" dirty="0" err="1">
                <a:effectLst/>
                <a:latin typeface="Times New Roman" panose="02020603050405020304" pitchFamily="18" charset="0"/>
                <a:cs typeface="Times New Roman" panose="02020603050405020304" pitchFamily="18" charset="0"/>
              </a:rPr>
              <a:t>Flavor</a:t>
            </a:r>
            <a:r>
              <a:rPr lang="en-GB" sz="3500" b="0" i="0" dirty="0">
                <a:effectLst/>
                <a:latin typeface="Times New Roman" panose="02020603050405020304" pitchFamily="18" charset="0"/>
                <a:cs typeface="Times New Roman" panose="02020603050405020304" pitchFamily="18" charset="0"/>
              </a:rPr>
              <a:t> Profiling &amp; Blending </a:t>
            </a:r>
            <a:endParaRPr lang="en-GB" sz="3500" dirty="0">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54550A33-0C4E-A40E-379E-FFD8E2C62ECE}"/>
              </a:ext>
            </a:extLst>
          </p:cNvPr>
          <p:cNvGrpSpPr/>
          <p:nvPr/>
        </p:nvGrpSpPr>
        <p:grpSpPr>
          <a:xfrm>
            <a:off x="237324" y="956293"/>
            <a:ext cx="12188951" cy="1015663"/>
            <a:chOff x="201617" y="1328390"/>
            <a:chExt cx="12025739" cy="1015663"/>
          </a:xfrm>
        </p:grpSpPr>
        <p:sp>
          <p:nvSpPr>
            <p:cNvPr id="18" name="TextBox 17">
              <a:extLst>
                <a:ext uri="{FF2B5EF4-FFF2-40B4-BE49-F238E27FC236}">
                  <a16:creationId xmlns:a16="http://schemas.microsoft.com/office/drawing/2014/main" id="{E4B9091F-AE30-2600-25B8-93FA10A12C8B}"/>
                </a:ext>
              </a:extLst>
            </p:cNvPr>
            <p:cNvSpPr txBox="1"/>
            <p:nvPr/>
          </p:nvSpPr>
          <p:spPr>
            <a:xfrm>
              <a:off x="1116017" y="1328390"/>
              <a:ext cx="11111339" cy="1015663"/>
            </a:xfrm>
            <a:prstGeom prst="rect">
              <a:avLst/>
            </a:prstGeom>
            <a:blipFill dpi="0" rotWithShape="1">
              <a:blip r:embed="rId4">
                <a:alphaModFix amt="0"/>
              </a:blip>
              <a:srcRect/>
              <a:stretch>
                <a:fillRect/>
              </a:stretch>
            </a:blipFill>
          </p:spPr>
          <p:txBody>
            <a:bodyPr wrap="square" rtlCol="0">
              <a:spAutoFit/>
            </a:bodyPr>
            <a:lstStyle/>
            <a:p>
              <a:r>
                <a:rPr lang="en-GB" sz="2000" dirty="0">
                  <a:latin typeface="Times New Roman" panose="02020603050405020304" pitchFamily="18" charset="0"/>
                  <a:cs typeface="Times New Roman" panose="02020603050405020304" pitchFamily="18" charset="0"/>
                </a:rPr>
                <a:t>ADVANTAGES TO CONSUMERS</a:t>
              </a:r>
            </a:p>
            <a:p>
              <a:r>
                <a:rPr lang="en-GB" sz="2000" dirty="0">
                  <a:latin typeface="Times New Roman" panose="02020603050405020304" pitchFamily="18" charset="0"/>
                  <a:cs typeface="Times New Roman" panose="02020603050405020304" pitchFamily="18" charset="0"/>
                </a:rPr>
                <a:t>Personalized Coffee: AI allows consumers to enjoy coffee with </a:t>
              </a:r>
              <a:r>
                <a:rPr lang="en-GB" sz="2000" dirty="0" err="1">
                  <a:latin typeface="Times New Roman" panose="02020603050405020304" pitchFamily="18" charset="0"/>
                  <a:cs typeface="Times New Roman" panose="02020603050405020304" pitchFamily="18" charset="0"/>
                </a:rPr>
                <a:t>flavor</a:t>
              </a:r>
              <a:r>
                <a:rPr lang="en-GB" sz="2000" dirty="0">
                  <a:latin typeface="Times New Roman" panose="02020603050405020304" pitchFamily="18" charset="0"/>
                  <a:cs typeface="Times New Roman" panose="02020603050405020304" pitchFamily="18" charset="0"/>
                </a:rPr>
                <a:t> profiles tailored to their preferences.</a:t>
              </a:r>
            </a:p>
          </p:txBody>
        </p:sp>
        <p:pic>
          <p:nvPicPr>
            <p:cNvPr id="19" name="Graphic 18" descr="Coffee Beans with solid fill">
              <a:extLst>
                <a:ext uri="{FF2B5EF4-FFF2-40B4-BE49-F238E27FC236}">
                  <a16:creationId xmlns:a16="http://schemas.microsoft.com/office/drawing/2014/main" id="{D3BDCF0C-BFAA-679E-43FA-8C87B64575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617" y="1371556"/>
              <a:ext cx="914400" cy="914400"/>
            </a:xfrm>
            <a:prstGeom prst="rect">
              <a:avLst/>
            </a:prstGeom>
          </p:spPr>
        </p:pic>
      </p:grpSp>
      <p:grpSp>
        <p:nvGrpSpPr>
          <p:cNvPr id="25" name="Group 24">
            <a:extLst>
              <a:ext uri="{FF2B5EF4-FFF2-40B4-BE49-F238E27FC236}">
                <a16:creationId xmlns:a16="http://schemas.microsoft.com/office/drawing/2014/main" id="{F4D563A5-A9B0-37DC-79B2-F878EAECBCD1}"/>
              </a:ext>
            </a:extLst>
          </p:cNvPr>
          <p:cNvGrpSpPr/>
          <p:nvPr/>
        </p:nvGrpSpPr>
        <p:grpSpPr>
          <a:xfrm>
            <a:off x="237324" y="1851132"/>
            <a:ext cx="12426274" cy="1938992"/>
            <a:chOff x="160165" y="2674484"/>
            <a:chExt cx="12025739" cy="1938992"/>
          </a:xfrm>
        </p:grpSpPr>
        <p:pic>
          <p:nvPicPr>
            <p:cNvPr id="16" name="Graphic 15" descr="Coffee Beans with solid fill">
              <a:extLst>
                <a:ext uri="{FF2B5EF4-FFF2-40B4-BE49-F238E27FC236}">
                  <a16:creationId xmlns:a16="http://schemas.microsoft.com/office/drawing/2014/main" id="{E013D0E9-97CB-FA11-BD25-58EAB2C379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165" y="3030522"/>
              <a:ext cx="914400" cy="914400"/>
            </a:xfrm>
            <a:prstGeom prst="rect">
              <a:avLst/>
            </a:prstGeom>
          </p:spPr>
        </p:pic>
        <p:sp>
          <p:nvSpPr>
            <p:cNvPr id="24" name="TextBox 23">
              <a:extLst>
                <a:ext uri="{FF2B5EF4-FFF2-40B4-BE49-F238E27FC236}">
                  <a16:creationId xmlns:a16="http://schemas.microsoft.com/office/drawing/2014/main" id="{6B1008B7-E8D0-A306-1131-049A13F401D2}"/>
                </a:ext>
              </a:extLst>
            </p:cNvPr>
            <p:cNvSpPr txBox="1"/>
            <p:nvPr/>
          </p:nvSpPr>
          <p:spPr>
            <a:xfrm>
              <a:off x="1074565" y="2674484"/>
              <a:ext cx="11111339" cy="1938992"/>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ADVANTAGES TO ENTERPRISES </a:t>
              </a:r>
            </a:p>
            <a:p>
              <a:r>
                <a:rPr lang="en-GB" sz="2000" dirty="0">
                  <a:latin typeface="Times New Roman" panose="02020603050405020304" pitchFamily="18" charset="0"/>
                  <a:cs typeface="Times New Roman" panose="02020603050405020304" pitchFamily="18" charset="0"/>
                </a:rPr>
                <a:t>Product Innovation: AI enables the development of unique and marketable coffee blends. </a:t>
              </a:r>
            </a:p>
            <a:p>
              <a:r>
                <a:rPr lang="en-GB" sz="2000" dirty="0">
                  <a:latin typeface="Times New Roman" panose="02020603050405020304" pitchFamily="18" charset="0"/>
                  <a:cs typeface="Times New Roman" panose="02020603050405020304" pitchFamily="18" charset="0"/>
                </a:rPr>
                <a:t>Cost Efficiency: Coffee producers can reduce costs and wastage by optimizing blend compositions. </a:t>
              </a:r>
            </a:p>
            <a:p>
              <a:r>
                <a:rPr lang="en-GB" sz="2000" dirty="0">
                  <a:latin typeface="Times New Roman" panose="02020603050405020304" pitchFamily="18" charset="0"/>
                  <a:cs typeface="Times New Roman" panose="02020603050405020304" pitchFamily="18" charset="0"/>
                </a:rPr>
                <a:t>Market Differentiation: Coffee brands can stand out in a competitive market by offering unique and personalized blends. </a:t>
              </a:r>
            </a:p>
            <a:p>
              <a:endParaRPr lang="en-GB" sz="2000" dirty="0">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BF8BF78C-D651-B1B4-7F59-E35B20A0A314}"/>
              </a:ext>
            </a:extLst>
          </p:cNvPr>
          <p:cNvGrpSpPr/>
          <p:nvPr/>
        </p:nvGrpSpPr>
        <p:grpSpPr>
          <a:xfrm>
            <a:off x="248156" y="3452981"/>
            <a:ext cx="11676934" cy="2523768"/>
            <a:chOff x="194810" y="3859676"/>
            <a:chExt cx="12011892" cy="2523768"/>
          </a:xfrm>
        </p:grpSpPr>
        <p:pic>
          <p:nvPicPr>
            <p:cNvPr id="4" name="Graphic 3" descr="Coffee Beans with solid fill">
              <a:extLst>
                <a:ext uri="{FF2B5EF4-FFF2-40B4-BE49-F238E27FC236}">
                  <a16:creationId xmlns:a16="http://schemas.microsoft.com/office/drawing/2014/main" id="{2B8357F0-7B15-D425-1F65-A94C0FE1CB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4810" y="4415527"/>
              <a:ext cx="914401" cy="914400"/>
            </a:xfrm>
            <a:prstGeom prst="rect">
              <a:avLst/>
            </a:prstGeom>
          </p:spPr>
        </p:pic>
        <p:sp>
          <p:nvSpPr>
            <p:cNvPr id="6" name="TextBox 5">
              <a:extLst>
                <a:ext uri="{FF2B5EF4-FFF2-40B4-BE49-F238E27FC236}">
                  <a16:creationId xmlns:a16="http://schemas.microsoft.com/office/drawing/2014/main" id="{487CB4F7-3293-7E60-D3C6-B0F29655B2DC}"/>
                </a:ext>
              </a:extLst>
            </p:cNvPr>
            <p:cNvSpPr txBox="1"/>
            <p:nvPr/>
          </p:nvSpPr>
          <p:spPr>
            <a:xfrm>
              <a:off x="1109211" y="3859676"/>
              <a:ext cx="11097491" cy="2523768"/>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RISKS</a:t>
              </a:r>
            </a:p>
            <a:p>
              <a:r>
                <a:rPr lang="en-GB" sz="2000" dirty="0">
                  <a:latin typeface="Times New Roman" panose="02020603050405020304" pitchFamily="18" charset="0"/>
                  <a:cs typeface="Times New Roman" panose="02020603050405020304" pitchFamily="18" charset="0"/>
                </a:rPr>
                <a:t>Data Privacy: AI systems collect and </a:t>
              </a:r>
              <a:r>
                <a:rPr lang="en-GB" sz="2000" dirty="0" err="1">
                  <a:latin typeface="Times New Roman" panose="02020603050405020304" pitchFamily="18" charset="0"/>
                  <a:cs typeface="Times New Roman" panose="02020603050405020304" pitchFamily="18" charset="0"/>
                </a:rPr>
                <a:t>analyze</a:t>
              </a:r>
              <a:r>
                <a:rPr lang="en-GB" sz="2000" dirty="0">
                  <a:latin typeface="Times New Roman" panose="02020603050405020304" pitchFamily="18" charset="0"/>
                  <a:cs typeface="Times New Roman" panose="02020603050405020304" pitchFamily="18" charset="0"/>
                </a:rPr>
                <a:t> consumer data to create personalized blends, which raises concerns about data privacy and security. </a:t>
              </a:r>
            </a:p>
            <a:p>
              <a:r>
                <a:rPr lang="en-GB" sz="2000" dirty="0">
                  <a:latin typeface="Times New Roman" panose="02020603050405020304" pitchFamily="18" charset="0"/>
                  <a:cs typeface="Times New Roman" panose="02020603050405020304" pitchFamily="18" charset="0"/>
                </a:rPr>
                <a:t>Algorithm Bias: AI algorithms must be carefully trained to avoid introducing bias into </a:t>
              </a:r>
              <a:r>
                <a:rPr lang="en-GB" sz="2000" dirty="0" err="1">
                  <a:latin typeface="Times New Roman" panose="02020603050405020304" pitchFamily="18" charset="0"/>
                  <a:cs typeface="Times New Roman" panose="02020603050405020304" pitchFamily="18" charset="0"/>
                </a:rPr>
                <a:t>flavor</a:t>
              </a:r>
              <a:r>
                <a:rPr lang="en-GB" sz="2000" dirty="0">
                  <a:latin typeface="Times New Roman" panose="02020603050405020304" pitchFamily="18" charset="0"/>
                  <a:cs typeface="Times New Roman" panose="02020603050405020304" pitchFamily="18" charset="0"/>
                </a:rPr>
                <a:t> profiles, ensuring that they align with diverse consumer preferences. </a:t>
              </a:r>
            </a:p>
            <a:p>
              <a:r>
                <a:rPr lang="en-GB" sz="2000" dirty="0">
                  <a:latin typeface="Times New Roman" panose="02020603050405020304" pitchFamily="18" charset="0"/>
                  <a:cs typeface="Times New Roman" panose="02020603050405020304" pitchFamily="18" charset="0"/>
                </a:rPr>
                <a:t>Quality Control: Relying on AI without human oversight can lead to errors in blend compositions, affecting the quality of coffee products.</a:t>
              </a:r>
            </a:p>
            <a:p>
              <a:endParaRPr lang="en-GB" dirty="0"/>
            </a:p>
          </p:txBody>
        </p:sp>
      </p:grpSp>
      <p:grpSp>
        <p:nvGrpSpPr>
          <p:cNvPr id="10" name="Group 9">
            <a:extLst>
              <a:ext uri="{FF2B5EF4-FFF2-40B4-BE49-F238E27FC236}">
                <a16:creationId xmlns:a16="http://schemas.microsoft.com/office/drawing/2014/main" id="{86743B13-DAD4-95D5-F1FA-2CC999C5BF9F}"/>
              </a:ext>
            </a:extLst>
          </p:cNvPr>
          <p:cNvGrpSpPr/>
          <p:nvPr/>
        </p:nvGrpSpPr>
        <p:grpSpPr>
          <a:xfrm>
            <a:off x="266911" y="5664825"/>
            <a:ext cx="11819276" cy="1015663"/>
            <a:chOff x="201617" y="1328390"/>
            <a:chExt cx="12025739" cy="1015663"/>
          </a:xfrm>
        </p:grpSpPr>
        <p:sp>
          <p:nvSpPr>
            <p:cNvPr id="12" name="TextBox 11">
              <a:extLst>
                <a:ext uri="{FF2B5EF4-FFF2-40B4-BE49-F238E27FC236}">
                  <a16:creationId xmlns:a16="http://schemas.microsoft.com/office/drawing/2014/main" id="{10BEDA8A-0E87-52E1-4483-258E5B4951D4}"/>
                </a:ext>
              </a:extLst>
            </p:cNvPr>
            <p:cNvSpPr txBox="1"/>
            <p:nvPr/>
          </p:nvSpPr>
          <p:spPr>
            <a:xfrm>
              <a:off x="1116017" y="1328390"/>
              <a:ext cx="11111339" cy="1015663"/>
            </a:xfrm>
            <a:prstGeom prst="rect">
              <a:avLst/>
            </a:prstGeom>
            <a:blipFill dpi="0" rotWithShape="1">
              <a:blip r:embed="rId4">
                <a:alphaModFix amt="0"/>
              </a:blip>
              <a:srcRect/>
              <a:stretch>
                <a:fillRect/>
              </a:stretch>
            </a:blipFill>
          </p:spPr>
          <p:txBody>
            <a:bodyPr wrap="square" rtlCol="0">
              <a:spAutoFit/>
            </a:bodyPr>
            <a:lstStyle/>
            <a:p>
              <a:r>
                <a:rPr lang="en-GB" sz="2000" dirty="0">
                  <a:latin typeface="Times New Roman" panose="02020603050405020304" pitchFamily="18" charset="0"/>
                  <a:cs typeface="Times New Roman" panose="02020603050405020304" pitchFamily="18" charset="0"/>
                </a:rPr>
                <a:t>SOLUTION</a:t>
              </a:r>
            </a:p>
            <a:p>
              <a:r>
                <a:rPr lang="en-GB" sz="2000" dirty="0">
                  <a:latin typeface="Times New Roman" panose="02020603050405020304" pitchFamily="18" charset="0"/>
                  <a:cs typeface="Times New Roman" panose="02020603050405020304" pitchFamily="18" charset="0"/>
                </a:rPr>
                <a:t>This system utilizes machine learning algorithms to understand individual consumer preferences and create coffee </a:t>
              </a:r>
              <a:r>
                <a:rPr lang="en-GB" sz="2000" dirty="0" err="1">
                  <a:latin typeface="Times New Roman" panose="02020603050405020304" pitchFamily="18" charset="0"/>
                  <a:cs typeface="Times New Roman" panose="02020603050405020304" pitchFamily="18" charset="0"/>
                </a:rPr>
                <a:t>flavors</a:t>
              </a:r>
              <a:r>
                <a:rPr lang="en-GB" sz="2000" dirty="0">
                  <a:latin typeface="Times New Roman" panose="02020603050405020304" pitchFamily="18" charset="0"/>
                  <a:cs typeface="Times New Roman" panose="02020603050405020304" pitchFamily="18" charset="0"/>
                </a:rPr>
                <a:t> and blends that align with their taste profiles. </a:t>
              </a:r>
            </a:p>
          </p:txBody>
        </p:sp>
        <p:pic>
          <p:nvPicPr>
            <p:cNvPr id="13" name="Graphic 12" descr="Coffee Beans with solid fill">
              <a:extLst>
                <a:ext uri="{FF2B5EF4-FFF2-40B4-BE49-F238E27FC236}">
                  <a16:creationId xmlns:a16="http://schemas.microsoft.com/office/drawing/2014/main" id="{BCC54568-F611-E05F-1A30-8BD5BF93F1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617" y="1371556"/>
              <a:ext cx="914400" cy="914400"/>
            </a:xfrm>
            <a:prstGeom prst="rect">
              <a:avLst/>
            </a:prstGeom>
          </p:spPr>
        </p:pic>
      </p:grpSp>
    </p:spTree>
    <p:custDataLst>
      <p:tags r:id="rId1"/>
    </p:custDataLst>
    <p:extLst>
      <p:ext uri="{BB962C8B-B14F-4D97-AF65-F5344CB8AC3E}">
        <p14:creationId xmlns:p14="http://schemas.microsoft.com/office/powerpoint/2010/main" val="1490712939"/>
      </p:ext>
    </p:extLst>
  </p:cSld>
  <p:clrMapOvr>
    <a:masterClrMapping/>
  </p:clrMapOvr>
  <mc:AlternateContent xmlns:mc="http://schemas.openxmlformats.org/markup-compatibility/2006" xmlns:p14="http://schemas.microsoft.com/office/powerpoint/2010/main">
    <mc:Choice Requires="p14">
      <p:transition spd="slow" p14:dur="2000" advTm="94743"/>
    </mc:Choice>
    <mc:Fallback xmlns="">
      <p:transition spd="slow" advTm="94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 name="Picture 25" descr="Coffee beans on mid-air">
            <a:extLst>
              <a:ext uri="{FF2B5EF4-FFF2-40B4-BE49-F238E27FC236}">
                <a16:creationId xmlns:a16="http://schemas.microsoft.com/office/drawing/2014/main" id="{3FC30A50-E953-8028-4ACB-5BC001774ED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9A5B7E-1060-B9EF-0D20-B24D914EFBB9}"/>
              </a:ext>
            </a:extLst>
          </p:cNvPr>
          <p:cNvSpPr txBox="1">
            <a:spLocks/>
          </p:cNvSpPr>
          <p:nvPr/>
        </p:nvSpPr>
        <p:spPr>
          <a:xfrm>
            <a:off x="679089" y="-14"/>
            <a:ext cx="11976393" cy="10682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500" dirty="0">
                <a:solidFill>
                  <a:schemeClr val="bg1"/>
                </a:solidFill>
                <a:latin typeface="Times New Roman" panose="02020603050405020304" pitchFamily="18" charset="0"/>
                <a:cs typeface="Times New Roman" panose="02020603050405020304" pitchFamily="18" charset="0"/>
              </a:rPr>
              <a:t>Use Case 2: AI-Powered Coffee Supply Chain Optimization</a:t>
            </a:r>
          </a:p>
        </p:txBody>
      </p:sp>
      <p:grpSp>
        <p:nvGrpSpPr>
          <p:cNvPr id="3" name="Group 2">
            <a:extLst>
              <a:ext uri="{FF2B5EF4-FFF2-40B4-BE49-F238E27FC236}">
                <a16:creationId xmlns:a16="http://schemas.microsoft.com/office/drawing/2014/main" id="{BABF82D2-1946-0C52-CC52-12DDED7DEE01}"/>
              </a:ext>
            </a:extLst>
          </p:cNvPr>
          <p:cNvGrpSpPr/>
          <p:nvPr/>
        </p:nvGrpSpPr>
        <p:grpSpPr>
          <a:xfrm>
            <a:off x="405304" y="1247363"/>
            <a:ext cx="11238699" cy="1631216"/>
            <a:chOff x="402477" y="1304513"/>
            <a:chExt cx="11238699" cy="1631216"/>
          </a:xfrm>
        </p:grpSpPr>
        <p:pic>
          <p:nvPicPr>
            <p:cNvPr id="4" name="Graphic 3" descr="Coffee Beans with solid fill">
              <a:extLst>
                <a:ext uri="{FF2B5EF4-FFF2-40B4-BE49-F238E27FC236}">
                  <a16:creationId xmlns:a16="http://schemas.microsoft.com/office/drawing/2014/main" id="{166870A1-42AA-265D-B39F-17DE8A93D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2477" y="1614377"/>
              <a:ext cx="914400" cy="914400"/>
            </a:xfrm>
            <a:prstGeom prst="rect">
              <a:avLst/>
            </a:prstGeom>
          </p:spPr>
        </p:pic>
        <p:sp>
          <p:nvSpPr>
            <p:cNvPr id="5" name="TextBox 4">
              <a:extLst>
                <a:ext uri="{FF2B5EF4-FFF2-40B4-BE49-F238E27FC236}">
                  <a16:creationId xmlns:a16="http://schemas.microsoft.com/office/drawing/2014/main" id="{F0837687-D2C8-0F8B-E31F-BE09DE77635D}"/>
                </a:ext>
              </a:extLst>
            </p:cNvPr>
            <p:cNvSpPr txBox="1"/>
            <p:nvPr/>
          </p:nvSpPr>
          <p:spPr>
            <a:xfrm>
              <a:off x="1358372" y="1304513"/>
              <a:ext cx="10282804" cy="163121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AI plays a vital role in optimizing the coffee supply chain. From coffee bean sourcing to distribution and logistics, AI-driven solutions can improve efficiency and sustainability by </a:t>
              </a:r>
              <a:r>
                <a:rPr lang="en-GB" sz="2000" dirty="0" err="1">
                  <a:solidFill>
                    <a:schemeClr val="bg1"/>
                  </a:solidFill>
                  <a:latin typeface="Times New Roman" panose="02020603050405020304" pitchFamily="18" charset="0"/>
                  <a:cs typeface="Times New Roman" panose="02020603050405020304" pitchFamily="18" charset="0"/>
                </a:rPr>
                <a:t>analyzing</a:t>
              </a:r>
              <a:r>
                <a:rPr lang="en-GB" sz="2000" dirty="0">
                  <a:solidFill>
                    <a:schemeClr val="bg1"/>
                  </a:solidFill>
                  <a:latin typeface="Times New Roman" panose="02020603050405020304" pitchFamily="18" charset="0"/>
                  <a:cs typeface="Times New Roman" panose="02020603050405020304" pitchFamily="18" charset="0"/>
                </a:rPr>
                <a:t> vast amounts of data to make data-driven decisions. This is particularly relevant in the coffee industry, where beans come from diverse sources and require careful handling to maintain quality.</a:t>
              </a:r>
            </a:p>
          </p:txBody>
        </p:sp>
      </p:grpSp>
      <p:grpSp>
        <p:nvGrpSpPr>
          <p:cNvPr id="10" name="Group 9">
            <a:extLst>
              <a:ext uri="{FF2B5EF4-FFF2-40B4-BE49-F238E27FC236}">
                <a16:creationId xmlns:a16="http://schemas.microsoft.com/office/drawing/2014/main" id="{9019DBAA-42C9-E8E4-D858-C285F90BAA98}"/>
              </a:ext>
            </a:extLst>
          </p:cNvPr>
          <p:cNvGrpSpPr/>
          <p:nvPr/>
        </p:nvGrpSpPr>
        <p:grpSpPr>
          <a:xfrm>
            <a:off x="424541" y="2960620"/>
            <a:ext cx="11197204" cy="1015663"/>
            <a:chOff x="371275" y="1460494"/>
            <a:chExt cx="11197204" cy="1015663"/>
          </a:xfrm>
        </p:grpSpPr>
        <p:pic>
          <p:nvPicPr>
            <p:cNvPr id="11" name="Graphic 10" descr="Coffee Beans with solid fill">
              <a:extLst>
                <a:ext uri="{FF2B5EF4-FFF2-40B4-BE49-F238E27FC236}">
                  <a16:creationId xmlns:a16="http://schemas.microsoft.com/office/drawing/2014/main" id="{A442F7B9-750E-3311-9AAC-5B076B6FD1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1275" y="1460494"/>
              <a:ext cx="914400" cy="914400"/>
            </a:xfrm>
            <a:prstGeom prst="rect">
              <a:avLst/>
            </a:prstGeom>
          </p:spPr>
        </p:pic>
        <p:sp>
          <p:nvSpPr>
            <p:cNvPr id="12" name="TextBox 11">
              <a:extLst>
                <a:ext uri="{FF2B5EF4-FFF2-40B4-BE49-F238E27FC236}">
                  <a16:creationId xmlns:a16="http://schemas.microsoft.com/office/drawing/2014/main" id="{16793169-3B27-2EA8-A31F-F3C283A20309}"/>
                </a:ext>
              </a:extLst>
            </p:cNvPr>
            <p:cNvSpPr txBox="1"/>
            <p:nvPr/>
          </p:nvSpPr>
          <p:spPr>
            <a:xfrm>
              <a:off x="1285675" y="1460494"/>
              <a:ext cx="10282804" cy="1015663"/>
            </a:xfrm>
            <a:prstGeom prst="rect">
              <a:avLst/>
            </a:prstGeom>
            <a:noFill/>
          </p:spPr>
          <p:txBody>
            <a:bodyPr wrap="square" rtlCol="0">
              <a:spAutoFit/>
            </a:bodyPr>
            <a:lstStyle/>
            <a:p>
              <a:r>
                <a:rPr lang="en-GB" sz="2000" dirty="0">
                  <a:solidFill>
                    <a:srgbClr val="FFFFFF"/>
                  </a:solidFill>
                  <a:latin typeface="Times New Roman" panose="02020603050405020304" pitchFamily="18" charset="0"/>
                  <a:cs typeface="Times New Roman" panose="02020603050405020304" pitchFamily="18" charset="0"/>
                </a:rPr>
                <a:t>Chain Visibility: AI can provide real-time visibility into the entire coffee supply chain, from bean origin to retail shelves. Traditional supply chain management may lack this level of real-time information.</a:t>
              </a:r>
              <a:endParaRPr lang="en-GB" sz="2000" dirty="0">
                <a:solidFill>
                  <a:schemeClr val="bg1"/>
                </a:solidFill>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1799F1DB-B45C-9648-2462-A8D8EB52ABF0}"/>
              </a:ext>
            </a:extLst>
          </p:cNvPr>
          <p:cNvGrpSpPr/>
          <p:nvPr/>
        </p:nvGrpSpPr>
        <p:grpSpPr>
          <a:xfrm>
            <a:off x="405304" y="4164541"/>
            <a:ext cx="11197204" cy="1015663"/>
            <a:chOff x="371275" y="1460494"/>
            <a:chExt cx="11197204" cy="1015663"/>
          </a:xfrm>
        </p:grpSpPr>
        <p:pic>
          <p:nvPicPr>
            <p:cNvPr id="14" name="Graphic 13" descr="Coffee Beans with solid fill">
              <a:extLst>
                <a:ext uri="{FF2B5EF4-FFF2-40B4-BE49-F238E27FC236}">
                  <a16:creationId xmlns:a16="http://schemas.microsoft.com/office/drawing/2014/main" id="{3A52E50D-A3C9-1C4B-BCB5-237D071879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1275" y="1460494"/>
              <a:ext cx="914400" cy="914400"/>
            </a:xfrm>
            <a:prstGeom prst="rect">
              <a:avLst/>
            </a:prstGeom>
          </p:spPr>
        </p:pic>
        <p:sp>
          <p:nvSpPr>
            <p:cNvPr id="15" name="TextBox 14">
              <a:extLst>
                <a:ext uri="{FF2B5EF4-FFF2-40B4-BE49-F238E27FC236}">
                  <a16:creationId xmlns:a16="http://schemas.microsoft.com/office/drawing/2014/main" id="{D48C65E8-49F5-A59F-76C3-8BB33A0E6A23}"/>
                </a:ext>
              </a:extLst>
            </p:cNvPr>
            <p:cNvSpPr txBox="1"/>
            <p:nvPr/>
          </p:nvSpPr>
          <p:spPr>
            <a:xfrm>
              <a:off x="1285675" y="1460494"/>
              <a:ext cx="10282804" cy="1015663"/>
            </a:xfrm>
            <a:prstGeom prst="rect">
              <a:avLst/>
            </a:prstGeom>
            <a:noFill/>
          </p:spPr>
          <p:txBody>
            <a:bodyPr wrap="square" rtlCol="0">
              <a:spAutoFit/>
            </a:bodyPr>
            <a:lstStyle/>
            <a:p>
              <a:r>
                <a:rPr lang="en-GB" sz="2000" dirty="0">
                  <a:solidFill>
                    <a:srgbClr val="FFFFFF"/>
                  </a:solidFill>
                  <a:latin typeface="Times New Roman" panose="02020603050405020304" pitchFamily="18" charset="0"/>
                  <a:cs typeface="Times New Roman" panose="02020603050405020304" pitchFamily="18" charset="0"/>
                </a:rPr>
                <a:t>Quality Control: AI can monitor coffee beans' quality as they move through the supply chain, ensuring that only the best beans are selected and roasted. Traditional quality control methods may miss issues that AI can detect. </a:t>
              </a:r>
              <a:endParaRPr lang="en-GB" sz="2000" dirty="0">
                <a:solidFill>
                  <a:schemeClr val="bg1"/>
                </a:solidFill>
                <a:latin typeface="Times New Roman" panose="02020603050405020304" pitchFamily="18"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119623BB-6E55-93D9-891D-5C561BE63C29}"/>
              </a:ext>
            </a:extLst>
          </p:cNvPr>
          <p:cNvGrpSpPr/>
          <p:nvPr/>
        </p:nvGrpSpPr>
        <p:grpSpPr>
          <a:xfrm>
            <a:off x="405304" y="5469725"/>
            <a:ext cx="11197204" cy="914400"/>
            <a:chOff x="371275" y="1460494"/>
            <a:chExt cx="11197204" cy="914400"/>
          </a:xfrm>
        </p:grpSpPr>
        <p:pic>
          <p:nvPicPr>
            <p:cNvPr id="17" name="Graphic 16" descr="Coffee Beans with solid fill">
              <a:extLst>
                <a:ext uri="{FF2B5EF4-FFF2-40B4-BE49-F238E27FC236}">
                  <a16:creationId xmlns:a16="http://schemas.microsoft.com/office/drawing/2014/main" id="{ABC38A76-5105-9526-B1B3-70065405CA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1275" y="1460494"/>
              <a:ext cx="914400" cy="914400"/>
            </a:xfrm>
            <a:prstGeom prst="rect">
              <a:avLst/>
            </a:prstGeom>
          </p:spPr>
        </p:pic>
        <p:sp>
          <p:nvSpPr>
            <p:cNvPr id="18" name="TextBox 17">
              <a:extLst>
                <a:ext uri="{FF2B5EF4-FFF2-40B4-BE49-F238E27FC236}">
                  <a16:creationId xmlns:a16="http://schemas.microsoft.com/office/drawing/2014/main" id="{3E3155EC-5344-6282-6851-6B0173F21C2A}"/>
                </a:ext>
              </a:extLst>
            </p:cNvPr>
            <p:cNvSpPr txBox="1"/>
            <p:nvPr/>
          </p:nvSpPr>
          <p:spPr>
            <a:xfrm>
              <a:off x="1285675" y="1563751"/>
              <a:ext cx="10282804" cy="707886"/>
            </a:xfrm>
            <a:prstGeom prst="rect">
              <a:avLst/>
            </a:prstGeom>
            <a:noFill/>
          </p:spPr>
          <p:txBody>
            <a:bodyPr wrap="square" rtlCol="0">
              <a:spAutoFit/>
            </a:bodyPr>
            <a:lstStyle/>
            <a:p>
              <a:r>
                <a:rPr lang="en-GB" sz="2000" dirty="0">
                  <a:solidFill>
                    <a:srgbClr val="FFFFFF"/>
                  </a:solidFill>
                  <a:latin typeface="Times New Roman" panose="02020603050405020304" pitchFamily="18" charset="0"/>
                  <a:cs typeface="Times New Roman" panose="02020603050405020304" pitchFamily="18" charset="0"/>
                </a:rPr>
                <a:t>Sustainability: AI can optimize transportation routes, reduce waste, and promote sustainable sourcing practices, helping the coffee industry minimize its environmental footprint.</a:t>
              </a:r>
            </a:p>
          </p:txBody>
        </p:sp>
      </p:grpSp>
    </p:spTree>
    <p:custDataLst>
      <p:tags r:id="rId1"/>
    </p:custDataLst>
    <p:extLst>
      <p:ext uri="{BB962C8B-B14F-4D97-AF65-F5344CB8AC3E}">
        <p14:creationId xmlns:p14="http://schemas.microsoft.com/office/powerpoint/2010/main" val="4290935335"/>
      </p:ext>
    </p:extLst>
  </p:cSld>
  <p:clrMapOvr>
    <a:masterClrMapping/>
  </p:clrMapOvr>
  <mc:AlternateContent xmlns:mc="http://schemas.openxmlformats.org/markup-compatibility/2006" xmlns:p14="http://schemas.microsoft.com/office/powerpoint/2010/main">
    <mc:Choice Requires="p14">
      <p:transition spd="slow" p14:dur="2000" advTm="85783"/>
    </mc:Choice>
    <mc:Fallback xmlns="">
      <p:transition spd="slow" advTm="85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 name="Picture 25" descr="Coffee beans on mid-air">
            <a:extLst>
              <a:ext uri="{FF2B5EF4-FFF2-40B4-BE49-F238E27FC236}">
                <a16:creationId xmlns:a16="http://schemas.microsoft.com/office/drawing/2014/main" id="{3FC30A50-E953-8028-4ACB-5BC001774ED8}"/>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 y="16871"/>
            <a:ext cx="12192000" cy="6858000"/>
          </a:xfrm>
          <a:prstGeom prst="rect">
            <a:avLst/>
          </a:prstGeom>
        </p:spPr>
      </p:pic>
      <p:sp>
        <p:nvSpPr>
          <p:cNvPr id="2" name="Title 1">
            <a:extLst>
              <a:ext uri="{FF2B5EF4-FFF2-40B4-BE49-F238E27FC236}">
                <a16:creationId xmlns:a16="http://schemas.microsoft.com/office/drawing/2014/main" id="{889A5B7E-1060-B9EF-0D20-B24D914EFBB9}"/>
              </a:ext>
            </a:extLst>
          </p:cNvPr>
          <p:cNvSpPr txBox="1">
            <a:spLocks/>
          </p:cNvSpPr>
          <p:nvPr/>
        </p:nvSpPr>
        <p:spPr>
          <a:xfrm>
            <a:off x="107803" y="-114973"/>
            <a:ext cx="11976393" cy="10682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500" dirty="0">
                <a:solidFill>
                  <a:schemeClr val="bg1"/>
                </a:solidFill>
                <a:latin typeface="Times New Roman" panose="02020603050405020304" pitchFamily="18" charset="0"/>
                <a:cs typeface="Times New Roman" panose="02020603050405020304" pitchFamily="18" charset="0"/>
              </a:rPr>
              <a:t>Use Case 2: AI-Powered Coffee Supply Chain Optimization</a:t>
            </a:r>
          </a:p>
        </p:txBody>
      </p:sp>
      <p:grpSp>
        <p:nvGrpSpPr>
          <p:cNvPr id="3" name="Group 2">
            <a:extLst>
              <a:ext uri="{FF2B5EF4-FFF2-40B4-BE49-F238E27FC236}">
                <a16:creationId xmlns:a16="http://schemas.microsoft.com/office/drawing/2014/main" id="{BABF82D2-1946-0C52-CC52-12DDED7DEE01}"/>
              </a:ext>
            </a:extLst>
          </p:cNvPr>
          <p:cNvGrpSpPr/>
          <p:nvPr/>
        </p:nvGrpSpPr>
        <p:grpSpPr>
          <a:xfrm>
            <a:off x="129671" y="756606"/>
            <a:ext cx="12062329" cy="1631216"/>
            <a:chOff x="371275" y="1195229"/>
            <a:chExt cx="11250664" cy="1631216"/>
          </a:xfrm>
        </p:grpSpPr>
        <p:pic>
          <p:nvPicPr>
            <p:cNvPr id="4" name="Graphic 3" descr="Coffee Beans with solid fill">
              <a:extLst>
                <a:ext uri="{FF2B5EF4-FFF2-40B4-BE49-F238E27FC236}">
                  <a16:creationId xmlns:a16="http://schemas.microsoft.com/office/drawing/2014/main" id="{166870A1-42AA-265D-B39F-17DE8A93D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1275" y="1553637"/>
              <a:ext cx="914400" cy="914400"/>
            </a:xfrm>
            <a:prstGeom prst="rect">
              <a:avLst/>
            </a:prstGeom>
          </p:spPr>
        </p:pic>
        <p:sp>
          <p:nvSpPr>
            <p:cNvPr id="5" name="TextBox 4">
              <a:extLst>
                <a:ext uri="{FF2B5EF4-FFF2-40B4-BE49-F238E27FC236}">
                  <a16:creationId xmlns:a16="http://schemas.microsoft.com/office/drawing/2014/main" id="{F0837687-D2C8-0F8B-E31F-BE09DE77635D}"/>
                </a:ext>
              </a:extLst>
            </p:cNvPr>
            <p:cNvSpPr txBox="1"/>
            <p:nvPr/>
          </p:nvSpPr>
          <p:spPr>
            <a:xfrm>
              <a:off x="1339135" y="1195229"/>
              <a:ext cx="10282804" cy="163121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ADVANTAGES TO CONSUMERS</a:t>
              </a:r>
            </a:p>
            <a:p>
              <a:r>
                <a:rPr lang="en-GB" sz="2000" dirty="0">
                  <a:solidFill>
                    <a:schemeClr val="bg1"/>
                  </a:solidFill>
                  <a:latin typeface="Times New Roman" panose="02020603050405020304" pitchFamily="18" charset="0"/>
                  <a:cs typeface="Times New Roman" panose="02020603050405020304" pitchFamily="18" charset="0"/>
                </a:rPr>
                <a:t>Quality Assurance: AI-driven supply chain optimization ensures that consumers receive high-quality coffee products consistently. </a:t>
              </a:r>
            </a:p>
            <a:p>
              <a:r>
                <a:rPr lang="en-GB" sz="2000" dirty="0">
                  <a:solidFill>
                    <a:schemeClr val="bg1"/>
                  </a:solidFill>
                  <a:latin typeface="Times New Roman" panose="02020603050405020304" pitchFamily="18" charset="0"/>
                  <a:cs typeface="Times New Roman" panose="02020603050405020304" pitchFamily="18" charset="0"/>
                </a:rPr>
                <a:t>Traceability: AI can provide consumers with detailed information about the origin and journey of their coffee, enhancing transparency. </a:t>
              </a:r>
            </a:p>
          </p:txBody>
        </p:sp>
      </p:grpSp>
      <p:grpSp>
        <p:nvGrpSpPr>
          <p:cNvPr id="10" name="Group 9">
            <a:extLst>
              <a:ext uri="{FF2B5EF4-FFF2-40B4-BE49-F238E27FC236}">
                <a16:creationId xmlns:a16="http://schemas.microsoft.com/office/drawing/2014/main" id="{9019DBAA-42C9-E8E4-D858-C285F90BAA98}"/>
              </a:ext>
            </a:extLst>
          </p:cNvPr>
          <p:cNvGrpSpPr/>
          <p:nvPr/>
        </p:nvGrpSpPr>
        <p:grpSpPr>
          <a:xfrm>
            <a:off x="183131" y="2281867"/>
            <a:ext cx="11678892" cy="1631216"/>
            <a:chOff x="371275" y="1276204"/>
            <a:chExt cx="11197204" cy="1631216"/>
          </a:xfrm>
        </p:grpSpPr>
        <p:pic>
          <p:nvPicPr>
            <p:cNvPr id="11" name="Graphic 10" descr="Coffee Beans with solid fill">
              <a:extLst>
                <a:ext uri="{FF2B5EF4-FFF2-40B4-BE49-F238E27FC236}">
                  <a16:creationId xmlns:a16="http://schemas.microsoft.com/office/drawing/2014/main" id="{A442F7B9-750E-3311-9AAC-5B076B6FD1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1275" y="1570032"/>
              <a:ext cx="914400" cy="914400"/>
            </a:xfrm>
            <a:prstGeom prst="rect">
              <a:avLst/>
            </a:prstGeom>
          </p:spPr>
        </p:pic>
        <p:sp>
          <p:nvSpPr>
            <p:cNvPr id="12" name="TextBox 11">
              <a:extLst>
                <a:ext uri="{FF2B5EF4-FFF2-40B4-BE49-F238E27FC236}">
                  <a16:creationId xmlns:a16="http://schemas.microsoft.com/office/drawing/2014/main" id="{16793169-3B27-2EA8-A31F-F3C283A20309}"/>
                </a:ext>
              </a:extLst>
            </p:cNvPr>
            <p:cNvSpPr txBox="1"/>
            <p:nvPr/>
          </p:nvSpPr>
          <p:spPr>
            <a:xfrm>
              <a:off x="1285675" y="1276204"/>
              <a:ext cx="10282804" cy="163121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ADVANTAGES TO ENTERPRISES</a:t>
              </a:r>
            </a:p>
            <a:p>
              <a:r>
                <a:rPr lang="en-GB" sz="2000" dirty="0">
                  <a:solidFill>
                    <a:schemeClr val="bg1"/>
                  </a:solidFill>
                  <a:latin typeface="Times New Roman" panose="02020603050405020304" pitchFamily="18" charset="0"/>
                  <a:cs typeface="Times New Roman" panose="02020603050405020304" pitchFamily="18" charset="0"/>
                </a:rPr>
                <a:t>Cost Reduction: AI can reduce operational costs by optimizing inventory management, transportation, and logistics. </a:t>
              </a:r>
            </a:p>
            <a:p>
              <a:r>
                <a:rPr lang="en-GB" sz="2000" dirty="0">
                  <a:solidFill>
                    <a:schemeClr val="bg1"/>
                  </a:solidFill>
                  <a:latin typeface="Times New Roman" panose="02020603050405020304" pitchFamily="18" charset="0"/>
                  <a:cs typeface="Times New Roman" panose="02020603050405020304" pitchFamily="18" charset="0"/>
                </a:rPr>
                <a:t>Reduced Waste: AI can minimize waste by optimizing inventory and distribution, contributing to sustainability efforts.</a:t>
              </a:r>
            </a:p>
          </p:txBody>
        </p:sp>
      </p:grpSp>
      <p:grpSp>
        <p:nvGrpSpPr>
          <p:cNvPr id="13" name="Group 12">
            <a:extLst>
              <a:ext uri="{FF2B5EF4-FFF2-40B4-BE49-F238E27FC236}">
                <a16:creationId xmlns:a16="http://schemas.microsoft.com/office/drawing/2014/main" id="{1799F1DB-B45C-9648-2462-A8D8EB52ABF0}"/>
              </a:ext>
            </a:extLst>
          </p:cNvPr>
          <p:cNvGrpSpPr/>
          <p:nvPr/>
        </p:nvGrpSpPr>
        <p:grpSpPr>
          <a:xfrm>
            <a:off x="116145" y="3803994"/>
            <a:ext cx="11732329" cy="1938992"/>
            <a:chOff x="377733" y="1460494"/>
            <a:chExt cx="11250917" cy="1938992"/>
          </a:xfrm>
        </p:grpSpPr>
        <p:pic>
          <p:nvPicPr>
            <p:cNvPr id="14" name="Graphic 13" descr="Coffee Beans with solid fill">
              <a:extLst>
                <a:ext uri="{FF2B5EF4-FFF2-40B4-BE49-F238E27FC236}">
                  <a16:creationId xmlns:a16="http://schemas.microsoft.com/office/drawing/2014/main" id="{3A52E50D-A3C9-1C4B-BCB5-237D071879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733" y="1756507"/>
              <a:ext cx="914400" cy="914400"/>
            </a:xfrm>
            <a:prstGeom prst="rect">
              <a:avLst/>
            </a:prstGeom>
          </p:spPr>
        </p:pic>
        <p:sp>
          <p:nvSpPr>
            <p:cNvPr id="15" name="TextBox 14">
              <a:extLst>
                <a:ext uri="{FF2B5EF4-FFF2-40B4-BE49-F238E27FC236}">
                  <a16:creationId xmlns:a16="http://schemas.microsoft.com/office/drawing/2014/main" id="{D48C65E8-49F5-A59F-76C3-8BB33A0E6A23}"/>
                </a:ext>
              </a:extLst>
            </p:cNvPr>
            <p:cNvSpPr txBox="1"/>
            <p:nvPr/>
          </p:nvSpPr>
          <p:spPr>
            <a:xfrm>
              <a:off x="1345846" y="1460494"/>
              <a:ext cx="10282804" cy="1938992"/>
            </a:xfrm>
            <a:prstGeom prst="rect">
              <a:avLst/>
            </a:prstGeom>
            <a:noFill/>
          </p:spPr>
          <p:txBody>
            <a:bodyPr wrap="square" rtlCol="0">
              <a:spAutoFit/>
            </a:bodyPr>
            <a:lstStyle/>
            <a:p>
              <a:r>
                <a:rPr lang="en-GB" sz="2000" dirty="0">
                  <a:solidFill>
                    <a:srgbClr val="FFFFFF"/>
                  </a:solidFill>
                  <a:latin typeface="Times New Roman" panose="02020603050405020304" pitchFamily="18" charset="0"/>
                  <a:cs typeface="Times New Roman" panose="02020603050405020304" pitchFamily="18" charset="0"/>
                </a:rPr>
                <a:t>RISKS</a:t>
              </a:r>
            </a:p>
            <a:p>
              <a:r>
                <a:rPr lang="en-GB" sz="2000" dirty="0">
                  <a:solidFill>
                    <a:schemeClr val="bg1"/>
                  </a:solidFill>
                  <a:latin typeface="Times New Roman" panose="02020603050405020304" pitchFamily="18" charset="0"/>
                  <a:cs typeface="Times New Roman" panose="02020603050405020304" pitchFamily="18" charset="0"/>
                </a:rPr>
                <a:t>Cybersecurity: The interconnected nature of AI systems in the supply chain makes them susceptible to cyberattacks, which can disrupt operations and compromise data. </a:t>
              </a:r>
            </a:p>
            <a:p>
              <a:r>
                <a:rPr lang="en-GB" sz="2000" dirty="0">
                  <a:solidFill>
                    <a:schemeClr val="bg1"/>
                  </a:solidFill>
                  <a:latin typeface="Times New Roman" panose="02020603050405020304" pitchFamily="18" charset="0"/>
                  <a:cs typeface="Times New Roman" panose="02020603050405020304" pitchFamily="18" charset="0"/>
                </a:rPr>
                <a:t>Overreliance on Automation: Overreliance on AI without human oversight may lead to errors or issues going undetected.</a:t>
              </a:r>
            </a:p>
            <a:p>
              <a:endParaRPr lang="en-GB" sz="2000" dirty="0">
                <a:solidFill>
                  <a:schemeClr val="bg1"/>
                </a:solidFill>
                <a:latin typeface="Times New Roman" panose="02020603050405020304" pitchFamily="18"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FC606A14-8D3A-EC57-5087-9489D6331C3B}"/>
              </a:ext>
            </a:extLst>
          </p:cNvPr>
          <p:cNvGrpSpPr/>
          <p:nvPr/>
        </p:nvGrpSpPr>
        <p:grpSpPr>
          <a:xfrm>
            <a:off x="107803" y="5395165"/>
            <a:ext cx="11732329" cy="1323439"/>
            <a:chOff x="377733" y="1460494"/>
            <a:chExt cx="11250917" cy="1323439"/>
          </a:xfrm>
        </p:grpSpPr>
        <p:pic>
          <p:nvPicPr>
            <p:cNvPr id="19" name="Graphic 18" descr="Coffee Beans with solid fill">
              <a:extLst>
                <a:ext uri="{FF2B5EF4-FFF2-40B4-BE49-F238E27FC236}">
                  <a16:creationId xmlns:a16="http://schemas.microsoft.com/office/drawing/2014/main" id="{3F5BDDB6-CA63-C782-3AD7-67F4880600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733" y="1756507"/>
              <a:ext cx="914400" cy="914400"/>
            </a:xfrm>
            <a:prstGeom prst="rect">
              <a:avLst/>
            </a:prstGeom>
          </p:spPr>
        </p:pic>
        <p:sp>
          <p:nvSpPr>
            <p:cNvPr id="20" name="TextBox 19">
              <a:extLst>
                <a:ext uri="{FF2B5EF4-FFF2-40B4-BE49-F238E27FC236}">
                  <a16:creationId xmlns:a16="http://schemas.microsoft.com/office/drawing/2014/main" id="{A91B8C0E-606E-CA75-00B4-B729A273C1D0}"/>
                </a:ext>
              </a:extLst>
            </p:cNvPr>
            <p:cNvSpPr txBox="1"/>
            <p:nvPr/>
          </p:nvSpPr>
          <p:spPr>
            <a:xfrm>
              <a:off x="1345846" y="1460494"/>
              <a:ext cx="10282804" cy="1323439"/>
            </a:xfrm>
            <a:prstGeom prst="rect">
              <a:avLst/>
            </a:prstGeom>
            <a:noFill/>
          </p:spPr>
          <p:txBody>
            <a:bodyPr wrap="square" rtlCol="0">
              <a:spAutoFit/>
            </a:bodyPr>
            <a:lstStyle/>
            <a:p>
              <a:r>
                <a:rPr lang="en-GB" sz="2000" dirty="0">
                  <a:solidFill>
                    <a:srgbClr val="FFFFFF"/>
                  </a:solidFill>
                  <a:latin typeface="Times New Roman" panose="02020603050405020304" pitchFamily="18" charset="0"/>
                  <a:cs typeface="Times New Roman" panose="02020603050405020304" pitchFamily="18" charset="0"/>
                </a:rPr>
                <a:t>SOLUTION</a:t>
              </a:r>
            </a:p>
            <a:p>
              <a:r>
                <a:rPr lang="en-GB" sz="2000" dirty="0">
                  <a:solidFill>
                    <a:srgbClr val="FFFFFF"/>
                  </a:solidFill>
                  <a:latin typeface="Times New Roman" panose="02020603050405020304" pitchFamily="18" charset="0"/>
                  <a:cs typeface="Times New Roman" panose="02020603050405020304" pitchFamily="18" charset="0"/>
                </a:rPr>
                <a:t>AI in coffee supply chain optimization will be used to </a:t>
              </a:r>
              <a:r>
                <a:rPr lang="en-GB" sz="2000" dirty="0" err="1">
                  <a:solidFill>
                    <a:srgbClr val="FFFFFF"/>
                  </a:solidFill>
                  <a:latin typeface="Times New Roman" panose="02020603050405020304" pitchFamily="18" charset="0"/>
                  <a:cs typeface="Times New Roman" panose="02020603050405020304" pitchFamily="18" charset="0"/>
                </a:rPr>
                <a:t>analyze</a:t>
              </a:r>
              <a:r>
                <a:rPr lang="en-GB" sz="2000" dirty="0">
                  <a:solidFill>
                    <a:srgbClr val="FFFFFF"/>
                  </a:solidFill>
                  <a:latin typeface="Times New Roman" panose="02020603050405020304" pitchFamily="18" charset="0"/>
                  <a:cs typeface="Times New Roman" panose="02020603050405020304" pitchFamily="18" charset="0"/>
                </a:rPr>
                <a:t> real-time data from various sources such as weather conditions, demand trends, and transportation logistics, enabling data-driven decision-making for inventory management, and route optimization. </a:t>
              </a:r>
              <a:endParaRPr lang="en-GB" sz="2000" dirty="0">
                <a:solidFill>
                  <a:schemeClr val="bg1"/>
                </a:solidFill>
                <a:latin typeface="Times New Roman" panose="02020603050405020304" pitchFamily="18" charset="0"/>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837052902"/>
      </p:ext>
    </p:extLst>
  </p:cSld>
  <p:clrMapOvr>
    <a:masterClrMapping/>
  </p:clrMapOvr>
  <mc:AlternateContent xmlns:mc="http://schemas.openxmlformats.org/markup-compatibility/2006" xmlns:p14="http://schemas.microsoft.com/office/powerpoint/2010/main">
    <mc:Choice Requires="p14">
      <p:transition spd="slow" p14:dur="2000" advTm="102136"/>
    </mc:Choice>
    <mc:Fallback xmlns="">
      <p:transition spd="slow" advTm="102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547780-8D5B-B0F1-4ADF-03ADF236E054}"/>
              </a:ext>
            </a:extLst>
          </p:cNvPr>
          <p:cNvSpPr txBox="1"/>
          <p:nvPr/>
        </p:nvSpPr>
        <p:spPr>
          <a:xfrm>
            <a:off x="2632587" y="352880"/>
            <a:ext cx="7064477" cy="677108"/>
          </a:xfrm>
          <a:prstGeom prst="rect">
            <a:avLst/>
          </a:prstGeom>
          <a:noFill/>
        </p:spPr>
        <p:txBody>
          <a:bodyPr wrap="square" rtlCol="0">
            <a:spAutoFit/>
          </a:bodyPr>
          <a:lstStyle/>
          <a:p>
            <a:pPr algn="ctr"/>
            <a:r>
              <a:rPr lang="en-GB" sz="3800"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D380A973-0F8E-EFD2-CE16-ADBEE11E70E8}"/>
              </a:ext>
            </a:extLst>
          </p:cNvPr>
          <p:cNvSpPr txBox="1"/>
          <p:nvPr/>
        </p:nvSpPr>
        <p:spPr>
          <a:xfrm>
            <a:off x="604683" y="1471766"/>
            <a:ext cx="11120283" cy="4708981"/>
          </a:xfrm>
          <a:prstGeom prst="rect">
            <a:avLst/>
          </a:prstGeom>
          <a:noFill/>
        </p:spPr>
        <p:txBody>
          <a:bodyPr wrap="square" rtlCol="0">
            <a:spAutoFit/>
          </a:bodyPr>
          <a:lstStyle/>
          <a:p>
            <a:pPr marL="285750" indent="-285750">
              <a:buFont typeface="Arial" panose="020B0604020202020204" pitchFamily="34" charset="0"/>
              <a:buChar char="•"/>
            </a:pPr>
            <a:r>
              <a:rPr lang="en-GB" sz="2600" b="0" i="0" dirty="0">
                <a:solidFill>
                  <a:srgbClr val="000000"/>
                </a:solidFill>
                <a:effectLst/>
                <a:latin typeface="Times New Roman" panose="02020603050405020304" pitchFamily="18" charset="0"/>
                <a:cs typeface="Times New Roman" panose="02020603050405020304" pitchFamily="18" charset="0"/>
              </a:rPr>
              <a:t>The Future of Coffee with Artificial Intelligence, </a:t>
            </a:r>
            <a:r>
              <a:rPr lang="en-GB" sz="2600" b="0" i="0" dirty="0">
                <a:solidFill>
                  <a:srgbClr val="000000"/>
                </a:solidFill>
                <a:effectLst/>
                <a:latin typeface="Times New Roman" panose="02020603050405020304" pitchFamily="18" charset="0"/>
                <a:cs typeface="Times New Roman" panose="02020603050405020304" pitchFamily="18" charset="0"/>
                <a:hlinkClick r:id="rId4"/>
              </a:rPr>
              <a:t>https://sumatocoffee.com/blogs/coffee-connections/the-future-of-coffee-with-artificial-intelligence</a:t>
            </a:r>
            <a:endParaRPr lang="en-GB" sz="2600" b="0"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600" b="0" i="0" dirty="0">
                <a:solidFill>
                  <a:srgbClr val="000000"/>
                </a:solidFill>
                <a:effectLst/>
                <a:latin typeface="Times New Roman" panose="02020603050405020304" pitchFamily="18" charset="0"/>
                <a:cs typeface="Times New Roman" panose="02020603050405020304" pitchFamily="18" charset="0"/>
              </a:rPr>
              <a:t>How Will Artificial Intelligence Affect the Coffee Industry? Embracing </a:t>
            </a:r>
            <a:r>
              <a:rPr lang="en-GB" sz="2600" dirty="0">
                <a:solidFill>
                  <a:srgbClr val="000000"/>
                </a:solidFill>
                <a:latin typeface="Times New Roman" panose="02020603050405020304" pitchFamily="18" charset="0"/>
                <a:cs typeface="Times New Roman" panose="02020603050405020304" pitchFamily="18" charset="0"/>
              </a:rPr>
              <a:t>a</a:t>
            </a:r>
            <a:r>
              <a:rPr lang="en-GB" sz="2600" b="0" i="0" dirty="0">
                <a:solidFill>
                  <a:srgbClr val="000000"/>
                </a:solidFill>
                <a:effectLst/>
                <a:latin typeface="Times New Roman" panose="02020603050405020304" pitchFamily="18" charset="0"/>
                <a:cs typeface="Times New Roman" panose="02020603050405020304" pitchFamily="18" charset="0"/>
              </a:rPr>
              <a:t> Tech-Driven Future, </a:t>
            </a:r>
            <a:r>
              <a:rPr lang="en-GB" sz="2600" b="0" i="0" dirty="0">
                <a:solidFill>
                  <a:srgbClr val="000000"/>
                </a:solidFill>
                <a:effectLst/>
                <a:latin typeface="Times New Roman" panose="02020603050405020304" pitchFamily="18" charset="0"/>
                <a:cs typeface="Times New Roman" panose="02020603050405020304" pitchFamily="18" charset="0"/>
                <a:hlinkClick r:id="rId5"/>
              </a:rPr>
              <a:t>https://usroast.com/blogs/news/how-will-artificial-intelligence-affect-the-coffee-industry-embracing-a-tech-driven-future</a:t>
            </a:r>
            <a:endParaRPr lang="en-GB" sz="2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600" dirty="0">
                <a:latin typeface="Times New Roman" panose="02020603050405020304" pitchFamily="18" charset="0"/>
                <a:cs typeface="Times New Roman" panose="02020603050405020304" pitchFamily="18" charset="0"/>
              </a:rPr>
              <a:t>From Bean to Cup: How the Coffee Supply Chain Works, </a:t>
            </a:r>
            <a:r>
              <a:rPr lang="en-GB" sz="2600" dirty="0">
                <a:latin typeface="Times New Roman" panose="02020603050405020304" pitchFamily="18" charset="0"/>
                <a:cs typeface="Times New Roman" panose="02020603050405020304" pitchFamily="18" charset="0"/>
                <a:hlinkClick r:id="rId6"/>
              </a:rPr>
              <a:t>https://club.atlascoffeeclub.com/coffee-supply-chain/</a:t>
            </a:r>
            <a:endParaRPr lang="en-GB" sz="2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600" dirty="0">
                <a:latin typeface="Times New Roman" panose="02020603050405020304" pitchFamily="18" charset="0"/>
                <a:cs typeface="Times New Roman" panose="02020603050405020304" pitchFamily="18" charset="0"/>
              </a:rPr>
              <a:t>Coffee Supply Chain: Discover Success Strategies and Stories, </a:t>
            </a:r>
            <a:r>
              <a:rPr lang="en-GB" sz="2600" dirty="0">
                <a:latin typeface="Times New Roman" panose="02020603050405020304" pitchFamily="18" charset="0"/>
                <a:cs typeface="Times New Roman" panose="02020603050405020304" pitchFamily="18" charset="0"/>
                <a:hlinkClick r:id="rId7"/>
              </a:rPr>
              <a:t>https://viindoo.com/blog/business-management-3/coffee-supply-chain-1454</a:t>
            </a:r>
            <a:endParaRPr lang="en-GB" sz="2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sz="2000" b="0" i="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690065507"/>
      </p:ext>
    </p:extLst>
  </p:cSld>
  <p:clrMapOvr>
    <a:masterClrMapping/>
  </p:clrMapOvr>
  <mc:AlternateContent xmlns:mc="http://schemas.openxmlformats.org/markup-compatibility/2006" xmlns:p14="http://schemas.microsoft.com/office/powerpoint/2010/main">
    <mc:Choice Requires="p14">
      <p:transition spd="slow" p14:dur="2000" advTm="16855"/>
    </mc:Choice>
    <mc:Fallback xmlns="">
      <p:transition spd="slow" advTm="16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9.4"/>
</p:tagLst>
</file>

<file path=ppt/tags/tag3.xml><?xml version="1.0" encoding="utf-8"?>
<p:tagLst xmlns:a="http://schemas.openxmlformats.org/drawingml/2006/main" xmlns:r="http://schemas.openxmlformats.org/officeDocument/2006/relationships" xmlns:p="http://schemas.openxmlformats.org/presentationml/2006/main">
  <p:tag name="TIMING" val="|3.5|82.5"/>
</p:tagLst>
</file>

<file path=ppt/tags/tag4.xml><?xml version="1.0" encoding="utf-8"?>
<p:tagLst xmlns:a="http://schemas.openxmlformats.org/drawingml/2006/main" xmlns:r="http://schemas.openxmlformats.org/officeDocument/2006/relationships" xmlns:p="http://schemas.openxmlformats.org/presentationml/2006/main">
  <p:tag name="TIMING" val="|4.7"/>
</p:tagLst>
</file>

<file path=ppt/tags/tag5.xml><?xml version="1.0" encoding="utf-8"?>
<p:tagLst xmlns:a="http://schemas.openxmlformats.org/drawingml/2006/main" xmlns:r="http://schemas.openxmlformats.org/officeDocument/2006/relationships" xmlns:p="http://schemas.openxmlformats.org/presentationml/2006/main">
  <p:tag name="TIMING" val="|11.5|29.4|17.2|20.6"/>
</p:tagLst>
</file>

<file path=ppt/tags/tag6.xml><?xml version="1.0" encoding="utf-8"?>
<p:tagLst xmlns:a="http://schemas.openxmlformats.org/drawingml/2006/main" xmlns:r="http://schemas.openxmlformats.org/officeDocument/2006/relationships" xmlns:p="http://schemas.openxmlformats.org/presentationml/2006/main">
  <p:tag name="TIMING" val="|3|8.8|21.8|40.4"/>
</p:tagLst>
</file>

<file path=ppt/tags/tag7.xml><?xml version="1.0" encoding="utf-8"?>
<p:tagLst xmlns:a="http://schemas.openxmlformats.org/drawingml/2006/main" xmlns:r="http://schemas.openxmlformats.org/officeDocument/2006/relationships" xmlns:p="http://schemas.openxmlformats.org/presentationml/2006/main">
  <p:tag name="TIMING" val="|8.1|30.4|20.3|14.3"/>
</p:tagLst>
</file>

<file path=ppt/tags/tag8.xml><?xml version="1.0" encoding="utf-8"?>
<p:tagLst xmlns:a="http://schemas.openxmlformats.org/drawingml/2006/main" xmlns:r="http://schemas.openxmlformats.org/officeDocument/2006/relationships" xmlns:p="http://schemas.openxmlformats.org/presentationml/2006/main">
  <p:tag name="TIMING" val="|2.9|23.2|23.4|33.3"/>
</p:tagLst>
</file>

<file path=ppt/tags/tag9.xml><?xml version="1.0" encoding="utf-8"?>
<p:tagLst xmlns:a="http://schemas.openxmlformats.org/drawingml/2006/main" xmlns:r="http://schemas.openxmlformats.org/officeDocument/2006/relationships" xmlns:p="http://schemas.openxmlformats.org/presentationml/2006/main">
  <p:tag name="TIMING" val="|2.2"/>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1986</TotalTime>
  <Words>1066</Words>
  <Application>Microsoft Office PowerPoint</Application>
  <PresentationFormat>Widescreen</PresentationFormat>
  <Paragraphs>80</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Söhne</vt:lpstr>
      <vt:lpstr>Times New Roman</vt:lpstr>
      <vt:lpstr>office theme</vt:lpstr>
      <vt:lpstr>   THE AGE OF ARTIFICIAL INTELLIGENCE</vt:lpstr>
      <vt:lpstr>The Age of AI Has Begun: Bill Gates’ Vision</vt:lpstr>
      <vt:lpstr>PowerPoint Presentation</vt:lpstr>
      <vt:lpstr>Navigating the AI Era: A Balanced Approach</vt:lpstr>
      <vt:lpstr>Use Case 1: AI-Driven Coffee Flavor Profiling &amp; Blending</vt:lpstr>
      <vt:lpstr>Use Case 1: AI-Driven Coffee Flavor Profiling &amp; Blending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Canakapalli, Ananya</cp:lastModifiedBy>
  <cp:revision>84</cp:revision>
  <dcterms:created xsi:type="dcterms:W3CDTF">2013-07-15T20:26:40Z</dcterms:created>
  <dcterms:modified xsi:type="dcterms:W3CDTF">2024-07-15T06:13:40Z</dcterms:modified>
</cp:coreProperties>
</file>